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3" r:id="rId1"/>
  </p:sldMasterIdLst>
  <p:notesMasterIdLst>
    <p:notesMasterId r:id="rId48"/>
  </p:notesMasterIdLst>
  <p:handoutMasterIdLst>
    <p:handoutMasterId r:id="rId49"/>
  </p:handoutMasterIdLst>
  <p:sldIdLst>
    <p:sldId id="1868" r:id="rId2"/>
    <p:sldId id="1933" r:id="rId3"/>
    <p:sldId id="1910" r:id="rId4"/>
    <p:sldId id="1918" r:id="rId5"/>
    <p:sldId id="1945" r:id="rId6"/>
    <p:sldId id="1898" r:id="rId7"/>
    <p:sldId id="1953" r:id="rId8"/>
    <p:sldId id="1921" r:id="rId9"/>
    <p:sldId id="1919" r:id="rId10"/>
    <p:sldId id="1920" r:id="rId11"/>
    <p:sldId id="1934" r:id="rId12"/>
    <p:sldId id="1909" r:id="rId13"/>
    <p:sldId id="1935" r:id="rId14"/>
    <p:sldId id="1931" r:id="rId15"/>
    <p:sldId id="1922" r:id="rId16"/>
    <p:sldId id="1923" r:id="rId17"/>
    <p:sldId id="1924" r:id="rId18"/>
    <p:sldId id="1936" r:id="rId19"/>
    <p:sldId id="1900" r:id="rId20"/>
    <p:sldId id="1899" r:id="rId21"/>
    <p:sldId id="1929" r:id="rId22"/>
    <p:sldId id="1926" r:id="rId23"/>
    <p:sldId id="1944" r:id="rId24"/>
    <p:sldId id="1948" r:id="rId25"/>
    <p:sldId id="1947" r:id="rId26"/>
    <p:sldId id="1949" r:id="rId27"/>
    <p:sldId id="1950" r:id="rId28"/>
    <p:sldId id="1927" r:id="rId29"/>
    <p:sldId id="1928" r:id="rId30"/>
    <p:sldId id="1925" r:id="rId31"/>
    <p:sldId id="1937" r:id="rId32"/>
    <p:sldId id="1907" r:id="rId33"/>
    <p:sldId id="1901" r:id="rId34"/>
    <p:sldId id="1908" r:id="rId35"/>
    <p:sldId id="1942" r:id="rId36"/>
    <p:sldId id="1938" r:id="rId37"/>
    <p:sldId id="1902" r:id="rId38"/>
    <p:sldId id="1952" r:id="rId39"/>
    <p:sldId id="1939" r:id="rId40"/>
    <p:sldId id="1903" r:id="rId41"/>
    <p:sldId id="1896" r:id="rId42"/>
    <p:sldId id="1940" r:id="rId43"/>
    <p:sldId id="1946" r:id="rId44"/>
    <p:sldId id="1941" r:id="rId45"/>
    <p:sldId id="1943" r:id="rId46"/>
    <p:sldId id="1951" r:id="rId47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orient="horz" pos="1253" userDrawn="1">
          <p15:clr>
            <a:srgbClr val="A4A3A4"/>
          </p15:clr>
        </p15:guide>
        <p15:guide id="24" orient="horz" pos="4292" userDrawn="1">
          <p15:clr>
            <a:srgbClr val="A4A3A4"/>
          </p15:clr>
        </p15:guide>
        <p15:guide id="26" pos="5284" userDrawn="1">
          <p15:clr>
            <a:srgbClr val="A4A3A4"/>
          </p15:clr>
        </p15:guide>
        <p15:guide id="28" pos="612" userDrawn="1">
          <p15:clr>
            <a:srgbClr val="A4A3A4"/>
          </p15:clr>
        </p15:guide>
        <p15:guide id="29" pos="793" userDrawn="1">
          <p15:clr>
            <a:srgbClr val="A4A3A4"/>
          </p15:clr>
        </p15:guide>
        <p15:guide id="30" pos="4967" userDrawn="1">
          <p15:clr>
            <a:srgbClr val="A4A3A4"/>
          </p15:clr>
        </p15:guide>
        <p15:guide id="31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70" userDrawn="1">
          <p15:clr>
            <a:srgbClr val="A4A3A4"/>
          </p15:clr>
        </p15:guide>
        <p15:guide id="2" pos="3288" userDrawn="1">
          <p15:clr>
            <a:srgbClr val="A4A3A4"/>
          </p15:clr>
        </p15:guide>
        <p15:guide id="3" orient="horz" pos="4690" userDrawn="1">
          <p15:clr>
            <a:srgbClr val="A4A3A4"/>
          </p15:clr>
        </p15:guide>
        <p15:guide id="4" pos="3294" userDrawn="1">
          <p15:clr>
            <a:srgbClr val="A4A3A4"/>
          </p15:clr>
        </p15:guide>
        <p15:guide id="5" orient="horz" pos="4677" userDrawn="1">
          <p15:clr>
            <a:srgbClr val="A4A3A4"/>
          </p15:clr>
        </p15:guide>
        <p15:guide id="6" orient="horz" pos="4693" userDrawn="1">
          <p15:clr>
            <a:srgbClr val="A4A3A4"/>
          </p15:clr>
        </p15:guide>
        <p15:guide id="7" pos="3296" userDrawn="1">
          <p15:clr>
            <a:srgbClr val="A4A3A4"/>
          </p15:clr>
        </p15:guide>
        <p15:guide id="8" orient="horz" pos="4666" userDrawn="1">
          <p15:clr>
            <a:srgbClr val="A4A3A4"/>
          </p15:clr>
        </p15:guide>
        <p15:guide id="9" orient="horz" pos="4686" userDrawn="1">
          <p15:clr>
            <a:srgbClr val="A4A3A4"/>
          </p15:clr>
        </p15:guide>
        <p15:guide id="10" pos="3283" userDrawn="1">
          <p15:clr>
            <a:srgbClr val="A4A3A4"/>
          </p15:clr>
        </p15:guide>
        <p15:guide id="11" orient="horz" pos="4660" userDrawn="1">
          <p15:clr>
            <a:srgbClr val="A4A3A4"/>
          </p15:clr>
        </p15:guide>
        <p15:guide id="12" orient="horz" pos="4679" userDrawn="1">
          <p15:clr>
            <a:srgbClr val="A4A3A4"/>
          </p15:clr>
        </p15:guide>
        <p15:guide id="13" pos="3280" userDrawn="1">
          <p15:clr>
            <a:srgbClr val="A4A3A4"/>
          </p15:clr>
        </p15:guide>
        <p15:guide id="14" orient="horz" pos="4655" userDrawn="1">
          <p15:clr>
            <a:srgbClr val="A4A3A4"/>
          </p15:clr>
        </p15:guide>
        <p15:guide id="15" orient="horz" pos="4673" userDrawn="1">
          <p15:clr>
            <a:srgbClr val="A4A3A4"/>
          </p15:clr>
        </p15:guide>
        <p15:guide id="16" pos="3275" userDrawn="1">
          <p15:clr>
            <a:srgbClr val="A4A3A4"/>
          </p15:clr>
        </p15:guide>
        <p15:guide id="17" orient="horz" pos="4648" userDrawn="1">
          <p15:clr>
            <a:srgbClr val="A4A3A4"/>
          </p15:clr>
        </p15:guide>
        <p15:guide id="19" pos="3270" userDrawn="1">
          <p15:clr>
            <a:srgbClr val="A4A3A4"/>
          </p15:clr>
        </p15:guide>
        <p15:guide id="21" pos="3291" userDrawn="1">
          <p15:clr>
            <a:srgbClr val="A4A3A4"/>
          </p15:clr>
        </p15:guide>
        <p15:guide id="24" pos="3274" userDrawn="1">
          <p15:clr>
            <a:srgbClr val="A4A3A4"/>
          </p15:clr>
        </p15:guide>
        <p15:guide id="25" orient="horz" pos="4816" userDrawn="1">
          <p15:clr>
            <a:srgbClr val="A4A3A4"/>
          </p15:clr>
        </p15:guide>
        <p15:guide id="26" orient="horz" pos="4837" userDrawn="1">
          <p15:clr>
            <a:srgbClr val="A4A3A4"/>
          </p15:clr>
        </p15:guide>
        <p15:guide id="27" orient="horz" pos="4823" userDrawn="1">
          <p15:clr>
            <a:srgbClr val="A4A3A4"/>
          </p15:clr>
        </p15:guide>
        <p15:guide id="28" orient="horz" pos="4839" userDrawn="1">
          <p15:clr>
            <a:srgbClr val="A4A3A4"/>
          </p15:clr>
        </p15:guide>
        <p15:guide id="29" orient="horz" pos="4810" userDrawn="1">
          <p15:clr>
            <a:srgbClr val="A4A3A4"/>
          </p15:clr>
        </p15:guide>
        <p15:guide id="30" orient="horz" pos="4829" userDrawn="1">
          <p15:clr>
            <a:srgbClr val="A4A3A4"/>
          </p15:clr>
        </p15:guide>
        <p15:guide id="31" orient="horz" pos="4803" userDrawn="1">
          <p15:clr>
            <a:srgbClr val="A4A3A4"/>
          </p15:clr>
        </p15:guide>
        <p15:guide id="33" orient="horz" pos="4800" userDrawn="1">
          <p15:clr>
            <a:srgbClr val="A4A3A4"/>
          </p15:clr>
        </p15:guide>
        <p15:guide id="34" orient="horz" pos="4820" userDrawn="1">
          <p15:clr>
            <a:srgbClr val="A4A3A4"/>
          </p15:clr>
        </p15:guide>
        <p15:guide id="35" orient="horz" pos="4791" userDrawn="1">
          <p15:clr>
            <a:srgbClr val="A4A3A4"/>
          </p15:clr>
        </p15:guide>
        <p15:guide id="36" orient="horz" pos="4812" userDrawn="1">
          <p15:clr>
            <a:srgbClr val="A4A3A4"/>
          </p15:clr>
        </p15:guide>
        <p15:guide id="37" pos="3433" userDrawn="1">
          <p15:clr>
            <a:srgbClr val="A4A3A4"/>
          </p15:clr>
        </p15:guide>
        <p15:guide id="38" pos="3437" userDrawn="1">
          <p15:clr>
            <a:srgbClr val="A4A3A4"/>
          </p15:clr>
        </p15:guide>
        <p15:guide id="39" pos="3442" userDrawn="1">
          <p15:clr>
            <a:srgbClr val="A4A3A4"/>
          </p15:clr>
        </p15:guide>
        <p15:guide id="40" pos="3428" userDrawn="1">
          <p15:clr>
            <a:srgbClr val="A4A3A4"/>
          </p15:clr>
        </p15:guide>
        <p15:guide id="41" pos="3427" userDrawn="1">
          <p15:clr>
            <a:srgbClr val="A4A3A4"/>
          </p15:clr>
        </p15:guide>
        <p15:guide id="42" pos="3420" userDrawn="1">
          <p15:clr>
            <a:srgbClr val="A4A3A4"/>
          </p15:clr>
        </p15:guide>
        <p15:guide id="43" pos="3415" userDrawn="1">
          <p15:clr>
            <a:srgbClr val="A4A3A4"/>
          </p15:clr>
        </p15:guide>
        <p15:guide id="45" pos="3439" userDrawn="1">
          <p15:clr>
            <a:srgbClr val="A4A3A4"/>
          </p15:clr>
        </p15:guide>
        <p15:guide id="46" pos="3424" userDrawn="1">
          <p15:clr>
            <a:srgbClr val="A4A3A4"/>
          </p15:clr>
        </p15:guide>
        <p15:guide id="48" orient="horz" pos="4531" userDrawn="1">
          <p15:clr>
            <a:srgbClr val="A4A3A4"/>
          </p15:clr>
        </p15:guide>
        <p15:guide id="49" orient="horz" pos="4550" userDrawn="1">
          <p15:clr>
            <a:srgbClr val="A4A3A4"/>
          </p15:clr>
        </p15:guide>
        <p15:guide id="50" orient="horz" pos="4536" userDrawn="1">
          <p15:clr>
            <a:srgbClr val="A4A3A4"/>
          </p15:clr>
        </p15:guide>
        <p15:guide id="51" orient="horz" pos="4552" userDrawn="1">
          <p15:clr>
            <a:srgbClr val="A4A3A4"/>
          </p15:clr>
        </p15:guide>
        <p15:guide id="52" orient="horz" pos="4523" userDrawn="1">
          <p15:clr>
            <a:srgbClr val="A4A3A4"/>
          </p15:clr>
        </p15:guide>
        <p15:guide id="53" orient="horz" pos="4544" userDrawn="1">
          <p15:clr>
            <a:srgbClr val="A4A3A4"/>
          </p15:clr>
        </p15:guide>
        <p15:guide id="54" orient="horz" pos="4520" userDrawn="1">
          <p15:clr>
            <a:srgbClr val="A4A3A4"/>
          </p15:clr>
        </p15:guide>
        <p15:guide id="55" orient="horz" pos="4539" userDrawn="1">
          <p15:clr>
            <a:srgbClr val="A4A3A4"/>
          </p15:clr>
        </p15:guide>
        <p15:guide id="56" orient="horz" pos="4517" userDrawn="1">
          <p15:clr>
            <a:srgbClr val="A4A3A4"/>
          </p15:clr>
        </p15:guide>
        <p15:guide id="57" orient="horz" pos="4533" userDrawn="1">
          <p15:clr>
            <a:srgbClr val="A4A3A4"/>
          </p15:clr>
        </p15:guide>
        <p15:guide id="58" orient="horz" pos="4506" userDrawn="1">
          <p15:clr>
            <a:srgbClr val="A4A3A4"/>
          </p15:clr>
        </p15:guide>
        <p15:guide id="59" orient="horz" pos="4524" userDrawn="1">
          <p15:clr>
            <a:srgbClr val="A4A3A4"/>
          </p15:clr>
        </p15:guide>
        <p15:guide id="60" pos="3147" userDrawn="1">
          <p15:clr>
            <a:srgbClr val="A4A3A4"/>
          </p15:clr>
        </p15:guide>
        <p15:guide id="61" pos="3150" userDrawn="1">
          <p15:clr>
            <a:srgbClr val="A4A3A4"/>
          </p15:clr>
        </p15:guide>
        <p15:guide id="62" pos="3157" userDrawn="1">
          <p15:clr>
            <a:srgbClr val="A4A3A4"/>
          </p15:clr>
        </p15:guide>
        <p15:guide id="63" pos="3145" userDrawn="1">
          <p15:clr>
            <a:srgbClr val="A4A3A4"/>
          </p15:clr>
        </p15:guide>
        <p15:guide id="64" pos="3139" userDrawn="1">
          <p15:clr>
            <a:srgbClr val="A4A3A4"/>
          </p15:clr>
        </p15:guide>
        <p15:guide id="65" pos="3136" userDrawn="1">
          <p15:clr>
            <a:srgbClr val="A4A3A4"/>
          </p15:clr>
        </p15:guide>
        <p15:guide id="66" pos="3128" userDrawn="1">
          <p15:clr>
            <a:srgbClr val="A4A3A4"/>
          </p15:clr>
        </p15:guide>
        <p15:guide id="68" pos="3153" userDrawn="1">
          <p15:clr>
            <a:srgbClr val="A4A3A4"/>
          </p15:clr>
        </p15:guide>
        <p15:guide id="69" pos="3137" userDrawn="1">
          <p15:clr>
            <a:srgbClr val="A4A3A4"/>
          </p15:clr>
        </p15:guide>
        <p15:guide id="70" pos="3132" userDrawn="1">
          <p15:clr>
            <a:srgbClr val="A4A3A4"/>
          </p15:clr>
        </p15:guide>
        <p15:guide id="71" pos="3284" userDrawn="1">
          <p15:clr>
            <a:srgbClr val="A4A3A4"/>
          </p15:clr>
        </p15:guide>
        <p15:guide id="72" pos="3282" userDrawn="1">
          <p15:clr>
            <a:srgbClr val="A4A3A4"/>
          </p15:clr>
        </p15:guide>
        <p15:guide id="74" pos="3269" userDrawn="1">
          <p15:clr>
            <a:srgbClr val="A4A3A4"/>
          </p15:clr>
        </p15:guide>
        <p15:guide id="75" pos="3287" userDrawn="1">
          <p15:clr>
            <a:srgbClr val="A4A3A4"/>
          </p15:clr>
        </p15:guide>
        <p15:guide id="76" pos="3272" userDrawn="1">
          <p15:clr>
            <a:srgbClr val="A4A3A4"/>
          </p15:clr>
        </p15:guide>
        <p15:guide id="77" orient="horz" pos="4658" userDrawn="1">
          <p15:clr>
            <a:srgbClr val="A4A3A4"/>
          </p15:clr>
        </p15:guide>
        <p15:guide id="78" orient="horz" pos="4654" userDrawn="1">
          <p15:clr>
            <a:srgbClr val="A4A3A4"/>
          </p15:clr>
        </p15:guide>
        <p15:guide id="79" orient="horz" pos="4674" userDrawn="1">
          <p15:clr>
            <a:srgbClr val="A4A3A4"/>
          </p15:clr>
        </p15:guide>
        <p15:guide id="80" orient="horz" pos="4813" userDrawn="1">
          <p15:clr>
            <a:srgbClr val="A4A3A4"/>
          </p15:clr>
        </p15:guide>
        <p15:guide id="81" orient="horz" pos="4838" userDrawn="1">
          <p15:clr>
            <a:srgbClr val="A4A3A4"/>
          </p15:clr>
        </p15:guide>
        <p15:guide id="82" orient="horz" pos="4832" userDrawn="1">
          <p15:clr>
            <a:srgbClr val="A4A3A4"/>
          </p15:clr>
        </p15:guide>
        <p15:guide id="83" orient="horz" pos="4511" userDrawn="1">
          <p15:clr>
            <a:srgbClr val="A4A3A4"/>
          </p15:clr>
        </p15:guide>
        <p15:guide id="84" orient="horz" pos="4525" userDrawn="1">
          <p15:clr>
            <a:srgbClr val="A4A3A4"/>
          </p15:clr>
        </p15:guide>
        <p15:guide id="85" orient="horz" pos="4530" userDrawn="1">
          <p15:clr>
            <a:srgbClr val="A4A3A4"/>
          </p15:clr>
        </p15:guide>
        <p15:guide id="86" orient="horz" pos="4549" userDrawn="1">
          <p15:clr>
            <a:srgbClr val="A4A3A4"/>
          </p15:clr>
        </p15:guide>
        <p15:guide id="87" orient="horz" pos="4553" userDrawn="1">
          <p15:clr>
            <a:srgbClr val="A4A3A4"/>
          </p15:clr>
        </p15:guide>
        <p15:guide id="89" orient="horz" pos="4546" userDrawn="1">
          <p15:clr>
            <a:srgbClr val="A4A3A4"/>
          </p15:clr>
        </p15:guide>
        <p15:guide id="92" orient="horz" pos="4515" userDrawn="1">
          <p15:clr>
            <a:srgbClr val="A4A3A4"/>
          </p15:clr>
        </p15:guide>
        <p15:guide id="93" orient="horz" pos="4671" userDrawn="1">
          <p15:clr>
            <a:srgbClr val="A4A3A4"/>
          </p15:clr>
        </p15:guide>
        <p15:guide id="95" orient="horz" pos="4695" userDrawn="1">
          <p15:clr>
            <a:srgbClr val="A4A3A4"/>
          </p15:clr>
        </p15:guide>
        <p15:guide id="96" orient="horz" pos="4685" userDrawn="1">
          <p15:clr>
            <a:srgbClr val="A4A3A4"/>
          </p15:clr>
        </p15:guide>
        <p15:guide id="97" orient="horz" pos="4647" userDrawn="1">
          <p15:clr>
            <a:srgbClr val="A4A3A4"/>
          </p15:clr>
        </p15:guide>
        <p15:guide id="98" orient="horz" pos="4667" userDrawn="1">
          <p15:clr>
            <a:srgbClr val="A4A3A4"/>
          </p15:clr>
        </p15:guide>
        <p15:guide id="99" orient="horz" pos="4393" userDrawn="1">
          <p15:clr>
            <a:srgbClr val="A4A3A4"/>
          </p15:clr>
        </p15:guide>
        <p15:guide id="100" orient="horz" pos="4414" userDrawn="1">
          <p15:clr>
            <a:srgbClr val="A4A3A4"/>
          </p15:clr>
        </p15:guide>
        <p15:guide id="101" orient="horz" pos="4400" userDrawn="1">
          <p15:clr>
            <a:srgbClr val="A4A3A4"/>
          </p15:clr>
        </p15:guide>
        <p15:guide id="102" orient="horz" pos="4416" userDrawn="1">
          <p15:clr>
            <a:srgbClr val="A4A3A4"/>
          </p15:clr>
        </p15:guide>
        <p15:guide id="103" orient="horz" pos="4387" userDrawn="1">
          <p15:clr>
            <a:srgbClr val="A4A3A4"/>
          </p15:clr>
        </p15:guide>
        <p15:guide id="104" orient="horz" pos="4407" userDrawn="1">
          <p15:clr>
            <a:srgbClr val="A4A3A4"/>
          </p15:clr>
        </p15:guide>
        <p15:guide id="105" orient="horz" pos="4385" userDrawn="1">
          <p15:clr>
            <a:srgbClr val="A4A3A4"/>
          </p15:clr>
        </p15:guide>
        <p15:guide id="106" orient="horz" pos="4403" userDrawn="1">
          <p15:clr>
            <a:srgbClr val="A4A3A4"/>
          </p15:clr>
        </p15:guide>
        <p15:guide id="107" orient="horz" pos="4381" userDrawn="1">
          <p15:clr>
            <a:srgbClr val="A4A3A4"/>
          </p15:clr>
        </p15:guide>
        <p15:guide id="108" orient="horz" pos="4394" userDrawn="1">
          <p15:clr>
            <a:srgbClr val="A4A3A4"/>
          </p15:clr>
        </p15:guide>
        <p15:guide id="109" orient="horz" pos="4371" userDrawn="1">
          <p15:clr>
            <a:srgbClr val="A4A3A4"/>
          </p15:clr>
        </p15:guide>
        <p15:guide id="110" orient="horz" pos="4390" userDrawn="1">
          <p15:clr>
            <a:srgbClr val="A4A3A4"/>
          </p15:clr>
        </p15:guide>
        <p15:guide id="111" orient="horz" pos="4518" userDrawn="1">
          <p15:clr>
            <a:srgbClr val="A4A3A4"/>
          </p15:clr>
        </p15:guide>
        <p15:guide id="112" orient="horz" pos="4514" userDrawn="1">
          <p15:clr>
            <a:srgbClr val="A4A3A4"/>
          </p15:clr>
        </p15:guide>
        <p15:guide id="114" orient="horz" pos="4374" userDrawn="1">
          <p15:clr>
            <a:srgbClr val="A4A3A4"/>
          </p15:clr>
        </p15:guide>
        <p15:guide id="116" pos="3010" userDrawn="1">
          <p15:clr>
            <a:srgbClr val="A4A3A4"/>
          </p15:clr>
        </p15:guide>
        <p15:guide id="117" pos="3012" userDrawn="1">
          <p15:clr>
            <a:srgbClr val="A4A3A4"/>
          </p15:clr>
        </p15:guide>
        <p15:guide id="118" pos="3019" userDrawn="1">
          <p15:clr>
            <a:srgbClr val="A4A3A4"/>
          </p15:clr>
        </p15:guide>
        <p15:guide id="119" pos="3006" userDrawn="1">
          <p15:clr>
            <a:srgbClr val="A4A3A4"/>
          </p15:clr>
        </p15:guide>
        <p15:guide id="120" pos="3005" userDrawn="1">
          <p15:clr>
            <a:srgbClr val="A4A3A4"/>
          </p15:clr>
        </p15:guide>
        <p15:guide id="121" pos="2998" userDrawn="1">
          <p15:clr>
            <a:srgbClr val="A4A3A4"/>
          </p15:clr>
        </p15:guide>
        <p15:guide id="122" pos="2993" userDrawn="1">
          <p15:clr>
            <a:srgbClr val="A4A3A4"/>
          </p15:clr>
        </p15:guide>
        <p15:guide id="124" pos="3018" userDrawn="1">
          <p15:clr>
            <a:srgbClr val="A4A3A4"/>
          </p15:clr>
        </p15:guide>
        <p15:guide id="125" pos="3002" userDrawn="1">
          <p15:clr>
            <a:srgbClr val="A4A3A4"/>
          </p15:clr>
        </p15:guide>
        <p15:guide id="126" pos="2997" userDrawn="1">
          <p15:clr>
            <a:srgbClr val="A4A3A4"/>
          </p15:clr>
        </p15:guide>
        <p15:guide id="127" orient="horz" pos="3229" userDrawn="1">
          <p15:clr>
            <a:srgbClr val="A4A3A4"/>
          </p15:clr>
        </p15:guide>
        <p15:guide id="128" orient="horz" pos="3243" userDrawn="1">
          <p15:clr>
            <a:srgbClr val="A4A3A4"/>
          </p15:clr>
        </p15:guide>
        <p15:guide id="129" orient="horz" pos="3235" userDrawn="1">
          <p15:clr>
            <a:srgbClr val="A4A3A4"/>
          </p15:clr>
        </p15:guide>
        <p15:guide id="130" orient="horz" pos="3245" userDrawn="1">
          <p15:clr>
            <a:srgbClr val="A4A3A4"/>
          </p15:clr>
        </p15:guide>
        <p15:guide id="131" orient="horz" pos="3226" userDrawn="1">
          <p15:clr>
            <a:srgbClr val="A4A3A4"/>
          </p15:clr>
        </p15:guide>
        <p15:guide id="133" orient="horz" pos="3221" userDrawn="1">
          <p15:clr>
            <a:srgbClr val="A4A3A4"/>
          </p15:clr>
        </p15:guide>
        <p15:guide id="135" orient="horz" pos="3218" userDrawn="1">
          <p15:clr>
            <a:srgbClr val="A4A3A4"/>
          </p15:clr>
        </p15:guide>
        <p15:guide id="136" orient="horz" pos="3232" userDrawn="1">
          <p15:clr>
            <a:srgbClr val="A4A3A4"/>
          </p15:clr>
        </p15:guide>
        <p15:guide id="137" orient="horz" pos="3214" userDrawn="1">
          <p15:clr>
            <a:srgbClr val="A4A3A4"/>
          </p15:clr>
        </p15:guide>
        <p15:guide id="138" orient="horz" pos="3329" userDrawn="1">
          <p15:clr>
            <a:srgbClr val="A4A3A4"/>
          </p15:clr>
        </p15:guide>
        <p15:guide id="139" orient="horz" pos="3344" userDrawn="1">
          <p15:clr>
            <a:srgbClr val="A4A3A4"/>
          </p15:clr>
        </p15:guide>
        <p15:guide id="140" orient="horz" pos="3335" userDrawn="1">
          <p15:clr>
            <a:srgbClr val="A4A3A4"/>
          </p15:clr>
        </p15:guide>
        <p15:guide id="141" orient="horz" pos="3347" userDrawn="1">
          <p15:clr>
            <a:srgbClr val="A4A3A4"/>
          </p15:clr>
        </p15:guide>
        <p15:guide id="142" orient="horz" pos="3327" userDrawn="1">
          <p15:clr>
            <a:srgbClr val="A4A3A4"/>
          </p15:clr>
        </p15:guide>
        <p15:guide id="143" orient="horz" pos="3341" userDrawn="1">
          <p15:clr>
            <a:srgbClr val="A4A3A4"/>
          </p15:clr>
        </p15:guide>
        <p15:guide id="144" orient="horz" pos="3321" userDrawn="1">
          <p15:clr>
            <a:srgbClr val="A4A3A4"/>
          </p15:clr>
        </p15:guide>
        <p15:guide id="145" orient="horz" pos="3319" userDrawn="1">
          <p15:clr>
            <a:srgbClr val="A4A3A4"/>
          </p15:clr>
        </p15:guide>
        <p15:guide id="146" orient="horz" pos="3332" userDrawn="1">
          <p15:clr>
            <a:srgbClr val="A4A3A4"/>
          </p15:clr>
        </p15:guide>
        <p15:guide id="147" orient="horz" pos="3313" userDrawn="1">
          <p15:clr>
            <a:srgbClr val="A4A3A4"/>
          </p15:clr>
        </p15:guide>
        <p15:guide id="149" orient="horz" pos="3134" userDrawn="1">
          <p15:clr>
            <a:srgbClr val="A4A3A4"/>
          </p15:clr>
        </p15:guide>
        <p15:guide id="150" orient="horz" pos="3145" userDrawn="1">
          <p15:clr>
            <a:srgbClr val="A4A3A4"/>
          </p15:clr>
        </p15:guide>
        <p15:guide id="151" orient="horz" pos="3137" userDrawn="1">
          <p15:clr>
            <a:srgbClr val="A4A3A4"/>
          </p15:clr>
        </p15:guide>
        <p15:guide id="152" orient="horz" pos="3147" userDrawn="1">
          <p15:clr>
            <a:srgbClr val="A4A3A4"/>
          </p15:clr>
        </p15:guide>
        <p15:guide id="153" orient="horz" pos="3128" userDrawn="1">
          <p15:clr>
            <a:srgbClr val="A4A3A4"/>
          </p15:clr>
        </p15:guide>
        <p15:guide id="154" orient="horz" pos="3143" userDrawn="1">
          <p15:clr>
            <a:srgbClr val="A4A3A4"/>
          </p15:clr>
        </p15:guide>
        <p15:guide id="155" orient="horz" pos="3127" userDrawn="1">
          <p15:clr>
            <a:srgbClr val="A4A3A4"/>
          </p15:clr>
        </p15:guide>
        <p15:guide id="156" orient="horz" pos="3140" userDrawn="1">
          <p15:clr>
            <a:srgbClr val="A4A3A4"/>
          </p15:clr>
        </p15:guide>
        <p15:guide id="157" orient="horz" pos="3124" userDrawn="1">
          <p15:clr>
            <a:srgbClr val="A4A3A4"/>
          </p15:clr>
        </p15:guide>
        <p15:guide id="159" orient="horz" pos="3116" userDrawn="1">
          <p15:clr>
            <a:srgbClr val="A4A3A4"/>
          </p15:clr>
        </p15:guide>
        <p15:guide id="160" orient="horz" pos="3129" userDrawn="1">
          <p15:clr>
            <a:srgbClr val="A4A3A4"/>
          </p15:clr>
        </p15:guide>
        <p15:guide id="164" orient="horz" pos="3328" userDrawn="1">
          <p15:clr>
            <a:srgbClr val="A4A3A4"/>
          </p15:clr>
        </p15:guide>
        <p15:guide id="165" orient="horz" pos="3346" userDrawn="1">
          <p15:clr>
            <a:srgbClr val="A4A3A4"/>
          </p15:clr>
        </p15:guide>
        <p15:guide id="167" orient="horz" pos="3118" userDrawn="1">
          <p15:clr>
            <a:srgbClr val="A4A3A4"/>
          </p15:clr>
        </p15:guide>
        <p15:guide id="168" orient="horz" pos="3131" userDrawn="1">
          <p15:clr>
            <a:srgbClr val="A4A3A4"/>
          </p15:clr>
        </p15:guide>
        <p15:guide id="169" orient="horz" pos="3132" userDrawn="1">
          <p15:clr>
            <a:srgbClr val="A4A3A4"/>
          </p15:clr>
        </p15:guide>
        <p15:guide id="171" orient="horz" pos="3148" userDrawn="1">
          <p15:clr>
            <a:srgbClr val="A4A3A4"/>
          </p15:clr>
        </p15:guide>
        <p15:guide id="174" orient="horz" pos="3125" userDrawn="1">
          <p15:clr>
            <a:srgbClr val="A4A3A4"/>
          </p15:clr>
        </p15:guide>
        <p15:guide id="175" orient="horz" pos="3138" userDrawn="1">
          <p15:clr>
            <a:srgbClr val="A4A3A4"/>
          </p15:clr>
        </p15:guide>
        <p15:guide id="176" orient="horz" pos="3122" userDrawn="1">
          <p15:clr>
            <a:srgbClr val="A4A3A4"/>
          </p15:clr>
        </p15:guide>
        <p15:guide id="177" orient="horz" pos="3230" userDrawn="1">
          <p15:clr>
            <a:srgbClr val="A4A3A4"/>
          </p15:clr>
        </p15:guide>
        <p15:guide id="179" orient="horz" pos="3246" userDrawn="1">
          <p15:clr>
            <a:srgbClr val="A4A3A4"/>
          </p15:clr>
        </p15:guide>
        <p15:guide id="180" orient="horz" pos="3240" userDrawn="1">
          <p15:clr>
            <a:srgbClr val="A4A3A4"/>
          </p15:clr>
        </p15:guide>
        <p15:guide id="181" orient="horz" pos="3213" userDrawn="1">
          <p15:clr>
            <a:srgbClr val="A4A3A4"/>
          </p15:clr>
        </p15:guide>
        <p15:guide id="182" orient="horz" pos="3227" userDrawn="1">
          <p15:clr>
            <a:srgbClr val="A4A3A4"/>
          </p15:clr>
        </p15:guide>
        <p15:guide id="183" orient="horz" pos="3039" userDrawn="1">
          <p15:clr>
            <a:srgbClr val="A4A3A4"/>
          </p15:clr>
        </p15:guide>
        <p15:guide id="184" orient="horz" pos="3051" userDrawn="1">
          <p15:clr>
            <a:srgbClr val="A4A3A4"/>
          </p15:clr>
        </p15:guide>
        <p15:guide id="185" orient="horz" pos="3042" userDrawn="1">
          <p15:clr>
            <a:srgbClr val="A4A3A4"/>
          </p15:clr>
        </p15:guide>
        <p15:guide id="186" orient="horz" pos="3052" userDrawn="1">
          <p15:clr>
            <a:srgbClr val="A4A3A4"/>
          </p15:clr>
        </p15:guide>
        <p15:guide id="187" orient="horz" pos="3035" userDrawn="1">
          <p15:clr>
            <a:srgbClr val="A4A3A4"/>
          </p15:clr>
        </p15:guide>
        <p15:guide id="188" orient="horz" pos="3048" userDrawn="1">
          <p15:clr>
            <a:srgbClr val="A4A3A4"/>
          </p15:clr>
        </p15:guide>
        <p15:guide id="189" orient="horz" pos="3032" userDrawn="1">
          <p15:clr>
            <a:srgbClr val="A4A3A4"/>
          </p15:clr>
        </p15:guide>
        <p15:guide id="190" orient="horz" pos="3045" userDrawn="1">
          <p15:clr>
            <a:srgbClr val="A4A3A4"/>
          </p15:clr>
        </p15:guide>
        <p15:guide id="191" orient="horz" pos="3029" userDrawn="1">
          <p15:clr>
            <a:srgbClr val="A4A3A4"/>
          </p15:clr>
        </p15:guide>
        <p15:guide id="192" orient="horz" pos="3040" userDrawn="1">
          <p15:clr>
            <a:srgbClr val="A4A3A4"/>
          </p15:clr>
        </p15:guide>
        <p15:guide id="193" orient="horz" pos="3023" userDrawn="1">
          <p15:clr>
            <a:srgbClr val="A4A3A4"/>
          </p15:clr>
        </p15:guide>
        <p15:guide id="194" orient="horz" pos="3036" userDrawn="1">
          <p15:clr>
            <a:srgbClr val="A4A3A4"/>
          </p15:clr>
        </p15:guide>
        <p15:guide id="196" orient="horz" pos="3121" userDrawn="1">
          <p15:clr>
            <a:srgbClr val="A4A3A4"/>
          </p15:clr>
        </p15:guide>
        <p15:guide id="197" orient="horz" pos="3135" userDrawn="1">
          <p15:clr>
            <a:srgbClr val="A4A3A4"/>
          </p15:clr>
        </p15:guide>
        <p15:guide id="198" orient="horz" pos="3024" userDrawn="1">
          <p15:clr>
            <a:srgbClr val="A4A3A4"/>
          </p15:clr>
        </p15:guide>
        <p15:guide id="199" orient="horz" pos="3037" userDrawn="1">
          <p15:clr>
            <a:srgbClr val="A4A3A4"/>
          </p15:clr>
        </p15:guide>
        <p15:guide id="200" pos="2253" userDrawn="1">
          <p15:clr>
            <a:srgbClr val="A4A3A4"/>
          </p15:clr>
        </p15:guide>
        <p15:guide id="201" pos="2256" userDrawn="1">
          <p15:clr>
            <a:srgbClr val="A4A3A4"/>
          </p15:clr>
        </p15:guide>
        <p15:guide id="202" pos="2257" userDrawn="1">
          <p15:clr>
            <a:srgbClr val="A4A3A4"/>
          </p15:clr>
        </p15:guide>
        <p15:guide id="203" pos="2251" userDrawn="1">
          <p15:clr>
            <a:srgbClr val="A4A3A4"/>
          </p15:clr>
        </p15:guide>
        <p15:guide id="204" pos="2247" userDrawn="1">
          <p15:clr>
            <a:srgbClr val="A4A3A4"/>
          </p15:clr>
        </p15:guide>
        <p15:guide id="205" pos="2245" userDrawn="1">
          <p15:clr>
            <a:srgbClr val="A4A3A4"/>
          </p15:clr>
        </p15:guide>
        <p15:guide id="206" pos="2238" userDrawn="1">
          <p15:clr>
            <a:srgbClr val="A4A3A4"/>
          </p15:clr>
        </p15:guide>
        <p15:guide id="207" pos="2254" userDrawn="1">
          <p15:clr>
            <a:srgbClr val="A4A3A4"/>
          </p15:clr>
        </p15:guide>
        <p15:guide id="208" pos="2240" userDrawn="1">
          <p15:clr>
            <a:srgbClr val="A4A3A4"/>
          </p15:clr>
        </p15:guide>
        <p15:guide id="209" pos="2351" userDrawn="1">
          <p15:clr>
            <a:srgbClr val="A4A3A4"/>
          </p15:clr>
        </p15:guide>
        <p15:guide id="210" pos="2354" userDrawn="1">
          <p15:clr>
            <a:srgbClr val="A4A3A4"/>
          </p15:clr>
        </p15:guide>
        <p15:guide id="211" pos="2358" userDrawn="1">
          <p15:clr>
            <a:srgbClr val="A4A3A4"/>
          </p15:clr>
        </p15:guide>
        <p15:guide id="212" pos="2349" userDrawn="1">
          <p15:clr>
            <a:srgbClr val="A4A3A4"/>
          </p15:clr>
        </p15:guide>
        <p15:guide id="213" pos="2347" userDrawn="1">
          <p15:clr>
            <a:srgbClr val="A4A3A4"/>
          </p15:clr>
        </p15:guide>
        <p15:guide id="214" pos="2343" userDrawn="1">
          <p15:clr>
            <a:srgbClr val="A4A3A4"/>
          </p15:clr>
        </p15:guide>
        <p15:guide id="215" pos="2341" userDrawn="1">
          <p15:clr>
            <a:srgbClr val="A4A3A4"/>
          </p15:clr>
        </p15:guide>
        <p15:guide id="218" pos="2345" userDrawn="1">
          <p15:clr>
            <a:srgbClr val="A4A3A4"/>
          </p15:clr>
        </p15:guide>
        <p15:guide id="219" pos="2156" userDrawn="1">
          <p15:clr>
            <a:srgbClr val="A4A3A4"/>
          </p15:clr>
        </p15:guide>
        <p15:guide id="220" pos="2158" userDrawn="1">
          <p15:clr>
            <a:srgbClr val="A4A3A4"/>
          </p15:clr>
        </p15:guide>
        <p15:guide id="221" pos="2163" userDrawn="1">
          <p15:clr>
            <a:srgbClr val="A4A3A4"/>
          </p15:clr>
        </p15:guide>
        <p15:guide id="222" pos="2154" userDrawn="1">
          <p15:clr>
            <a:srgbClr val="A4A3A4"/>
          </p15:clr>
        </p15:guide>
        <p15:guide id="223" pos="2149" userDrawn="1">
          <p15:clr>
            <a:srgbClr val="A4A3A4"/>
          </p15:clr>
        </p15:guide>
        <p15:guide id="224" pos="2146" userDrawn="1">
          <p15:clr>
            <a:srgbClr val="A4A3A4"/>
          </p15:clr>
        </p15:guide>
        <p15:guide id="225" pos="2141" userDrawn="1">
          <p15:clr>
            <a:srgbClr val="A4A3A4"/>
          </p15:clr>
        </p15:guide>
        <p15:guide id="226" pos="2161" userDrawn="1">
          <p15:clr>
            <a:srgbClr val="A4A3A4"/>
          </p15:clr>
        </p15:guide>
        <p15:guide id="227" pos="2147" userDrawn="1">
          <p15:clr>
            <a:srgbClr val="A4A3A4"/>
          </p15:clr>
        </p15:guide>
        <p15:guide id="228" pos="2144" userDrawn="1">
          <p15:clr>
            <a:srgbClr val="A4A3A4"/>
          </p15:clr>
        </p15:guide>
        <p15:guide id="229" pos="2252" userDrawn="1">
          <p15:clr>
            <a:srgbClr val="A4A3A4"/>
          </p15:clr>
        </p15:guide>
        <p15:guide id="230" pos="2250" userDrawn="1">
          <p15:clr>
            <a:srgbClr val="A4A3A4"/>
          </p15:clr>
        </p15:guide>
        <p15:guide id="233" pos="2239" userDrawn="1">
          <p15:clr>
            <a:srgbClr val="A4A3A4"/>
          </p15:clr>
        </p15:guide>
        <p15:guide id="234" pos="2059" userDrawn="1">
          <p15:clr>
            <a:srgbClr val="A4A3A4"/>
          </p15:clr>
        </p15:guide>
        <p15:guide id="235" pos="2061" userDrawn="1">
          <p15:clr>
            <a:srgbClr val="A4A3A4"/>
          </p15:clr>
        </p15:guide>
        <p15:guide id="236" pos="2067" userDrawn="1">
          <p15:clr>
            <a:srgbClr val="A4A3A4"/>
          </p15:clr>
        </p15:guide>
        <p15:guide id="237" pos="2057" userDrawn="1">
          <p15:clr>
            <a:srgbClr val="A4A3A4"/>
          </p15:clr>
        </p15:guide>
        <p15:guide id="238" pos="2055" userDrawn="1">
          <p15:clr>
            <a:srgbClr val="A4A3A4"/>
          </p15:clr>
        </p15:guide>
        <p15:guide id="239" pos="2052" userDrawn="1">
          <p15:clr>
            <a:srgbClr val="A4A3A4"/>
          </p15:clr>
        </p15:guide>
        <p15:guide id="240" pos="2050" userDrawn="1">
          <p15:clr>
            <a:srgbClr val="A4A3A4"/>
          </p15:clr>
        </p15:guide>
        <p15:guide id="241" pos="2066" userDrawn="1">
          <p15:clr>
            <a:srgbClr val="A4A3A4"/>
          </p15:clr>
        </p15:guide>
        <p15:guide id="242" pos="2053" userDrawn="1">
          <p15:clr>
            <a:srgbClr val="A4A3A4"/>
          </p15:clr>
        </p15:guide>
        <p15:guide id="243" orient="horz" pos="4664" userDrawn="1">
          <p15:clr>
            <a:srgbClr val="A4A3A4"/>
          </p15:clr>
        </p15:guide>
        <p15:guide id="244" orient="horz" pos="4683" userDrawn="1">
          <p15:clr>
            <a:srgbClr val="A4A3A4"/>
          </p15:clr>
        </p15:guide>
        <p15:guide id="246" orient="horz" pos="4688" userDrawn="1">
          <p15:clr>
            <a:srgbClr val="A4A3A4"/>
          </p15:clr>
        </p15:guide>
        <p15:guide id="247" orient="horz" pos="4680" userDrawn="1">
          <p15:clr>
            <a:srgbClr val="A4A3A4"/>
          </p15:clr>
        </p15:guide>
        <p15:guide id="248" orient="horz" pos="4650" userDrawn="1">
          <p15:clr>
            <a:srgbClr val="A4A3A4"/>
          </p15:clr>
        </p15:guide>
        <p15:guide id="249" orient="horz" pos="4642" userDrawn="1">
          <p15:clr>
            <a:srgbClr val="A4A3A4"/>
          </p15:clr>
        </p15:guide>
        <p15:guide id="251" orient="horz" pos="4819" userDrawn="1">
          <p15:clr>
            <a:srgbClr val="A4A3A4"/>
          </p15:clr>
        </p15:guide>
        <p15:guide id="253" orient="horz" pos="4804" userDrawn="1">
          <p15:clr>
            <a:srgbClr val="A4A3A4"/>
          </p15:clr>
        </p15:guide>
        <p15:guide id="254" orient="horz" pos="4797" userDrawn="1">
          <p15:clr>
            <a:srgbClr val="A4A3A4"/>
          </p15:clr>
        </p15:guide>
        <p15:guide id="255" orient="horz" pos="4794" userDrawn="1">
          <p15:clr>
            <a:srgbClr val="A4A3A4"/>
          </p15:clr>
        </p15:guide>
        <p15:guide id="256" orient="horz" pos="4784" userDrawn="1">
          <p15:clr>
            <a:srgbClr val="A4A3A4"/>
          </p15:clr>
        </p15:guide>
        <p15:guide id="257" orient="horz" pos="4806" userDrawn="1">
          <p15:clr>
            <a:srgbClr val="A4A3A4"/>
          </p15:clr>
        </p15:guide>
        <p15:guide id="260" orient="horz" pos="4501" userDrawn="1">
          <p15:clr>
            <a:srgbClr val="A4A3A4"/>
          </p15:clr>
        </p15:guide>
        <p15:guide id="261" orient="horz" pos="4653" userDrawn="1">
          <p15:clr>
            <a:srgbClr val="A4A3A4"/>
          </p15:clr>
        </p15:guide>
        <p15:guide id="262" orient="horz" pos="4669" userDrawn="1">
          <p15:clr>
            <a:srgbClr val="A4A3A4"/>
          </p15:clr>
        </p15:guide>
        <p15:guide id="263" orient="horz" pos="4807" userDrawn="1">
          <p15:clr>
            <a:srgbClr val="A4A3A4"/>
          </p15:clr>
        </p15:guide>
        <p15:guide id="264" orient="horz" pos="4826" userDrawn="1">
          <p15:clr>
            <a:srgbClr val="A4A3A4"/>
          </p15:clr>
        </p15:guide>
        <p15:guide id="265" orient="horz" pos="4504" userDrawn="1">
          <p15:clr>
            <a:srgbClr val="A4A3A4"/>
          </p15:clr>
        </p15:guide>
        <p15:guide id="267" orient="horz" pos="4543" userDrawn="1">
          <p15:clr>
            <a:srgbClr val="A4A3A4"/>
          </p15:clr>
        </p15:guide>
        <p15:guide id="268" orient="horz" pos="4547" userDrawn="1">
          <p15:clr>
            <a:srgbClr val="A4A3A4"/>
          </p15:clr>
        </p15:guide>
        <p15:guide id="269" orient="horz" pos="4540" userDrawn="1">
          <p15:clr>
            <a:srgbClr val="A4A3A4"/>
          </p15:clr>
        </p15:guide>
        <p15:guide id="271" orient="horz" pos="4509" userDrawn="1">
          <p15:clr>
            <a:srgbClr val="A4A3A4"/>
          </p15:clr>
        </p15:guide>
        <p15:guide id="273" orient="horz" pos="4641" userDrawn="1">
          <p15:clr>
            <a:srgbClr val="A4A3A4"/>
          </p15:clr>
        </p15:guide>
        <p15:guide id="274" orient="horz" pos="4661" userDrawn="1">
          <p15:clr>
            <a:srgbClr val="A4A3A4"/>
          </p15:clr>
        </p15:guide>
        <p15:guide id="276" orient="horz" pos="4409" userDrawn="1">
          <p15:clr>
            <a:srgbClr val="A4A3A4"/>
          </p15:clr>
        </p15:guide>
        <p15:guide id="278" orient="horz" pos="4410" userDrawn="1">
          <p15:clr>
            <a:srgbClr val="A4A3A4"/>
          </p15:clr>
        </p15:guide>
        <p15:guide id="279" orient="horz" pos="4382" userDrawn="1">
          <p15:clr>
            <a:srgbClr val="A4A3A4"/>
          </p15:clr>
        </p15:guide>
        <p15:guide id="280" orient="horz" pos="4401" userDrawn="1">
          <p15:clr>
            <a:srgbClr val="A4A3A4"/>
          </p15:clr>
        </p15:guide>
        <p15:guide id="281" orient="horz" pos="4379" userDrawn="1">
          <p15:clr>
            <a:srgbClr val="A4A3A4"/>
          </p15:clr>
        </p15:guide>
        <p15:guide id="282" orient="horz" pos="4375" userDrawn="1">
          <p15:clr>
            <a:srgbClr val="A4A3A4"/>
          </p15:clr>
        </p15:guide>
        <p15:guide id="283" orient="horz" pos="4362" userDrawn="1">
          <p15:clr>
            <a:srgbClr val="A4A3A4"/>
          </p15:clr>
        </p15:guide>
        <p15:guide id="284" orient="horz" pos="4512" userDrawn="1">
          <p15:clr>
            <a:srgbClr val="A4A3A4"/>
          </p15:clr>
        </p15:guide>
        <p15:guide id="285" orient="horz" pos="4508" userDrawn="1">
          <p15:clr>
            <a:srgbClr val="A4A3A4"/>
          </p15:clr>
        </p15:guide>
        <p15:guide id="286" orient="horz" pos="4365" userDrawn="1">
          <p15:clr>
            <a:srgbClr val="A4A3A4"/>
          </p15:clr>
        </p15:guide>
        <p15:guide id="288" orient="horz" pos="3224" userDrawn="1">
          <p15:clr>
            <a:srgbClr val="A4A3A4"/>
          </p15:clr>
        </p15:guide>
        <p15:guide id="289" orient="horz" pos="3237" userDrawn="1">
          <p15:clr>
            <a:srgbClr val="A4A3A4"/>
          </p15:clr>
        </p15:guide>
        <p15:guide id="291" orient="horz" pos="3236" userDrawn="1">
          <p15:clr>
            <a:srgbClr val="A4A3A4"/>
          </p15:clr>
        </p15:guide>
        <p15:guide id="294" orient="horz" pos="3211" userDrawn="1">
          <p15:clr>
            <a:srgbClr val="A4A3A4"/>
          </p15:clr>
        </p15:guide>
        <p15:guide id="295" orient="horz" pos="3331" userDrawn="1">
          <p15:clr>
            <a:srgbClr val="A4A3A4"/>
          </p15:clr>
        </p15:guide>
        <p15:guide id="296" orient="horz" pos="3322" userDrawn="1">
          <p15:clr>
            <a:srgbClr val="A4A3A4"/>
          </p15:clr>
        </p15:guide>
        <p15:guide id="297" orient="horz" pos="3316" userDrawn="1">
          <p15:clr>
            <a:srgbClr val="A4A3A4"/>
          </p15:clr>
        </p15:guide>
        <p15:guide id="298" orient="horz" pos="3315" userDrawn="1">
          <p15:clr>
            <a:srgbClr val="A4A3A4"/>
          </p15:clr>
        </p15:guide>
        <p15:guide id="299" orient="horz" pos="3310" userDrawn="1">
          <p15:clr>
            <a:srgbClr val="A4A3A4"/>
          </p15:clr>
        </p15:guide>
        <p15:guide id="301" orient="horz" pos="3119" userDrawn="1">
          <p15:clr>
            <a:srgbClr val="A4A3A4"/>
          </p15:clr>
        </p15:guide>
        <p15:guide id="302" orient="horz" pos="3113" userDrawn="1">
          <p15:clr>
            <a:srgbClr val="A4A3A4"/>
          </p15:clr>
        </p15:guide>
        <p15:guide id="303" orient="horz" pos="3217" userDrawn="1">
          <p15:clr>
            <a:srgbClr val="A4A3A4"/>
          </p15:clr>
        </p15:guide>
        <p15:guide id="305" orient="horz" pos="3324" userDrawn="1">
          <p15:clr>
            <a:srgbClr val="A4A3A4"/>
          </p15:clr>
        </p15:guide>
        <p15:guide id="306" orient="horz" pos="3343" userDrawn="1">
          <p15:clr>
            <a:srgbClr val="A4A3A4"/>
          </p15:clr>
        </p15:guide>
        <p15:guide id="310" orient="horz" pos="3141" userDrawn="1">
          <p15:clr>
            <a:srgbClr val="A4A3A4"/>
          </p15:clr>
        </p15:guide>
        <p15:guide id="311" orient="horz" pos="3144" userDrawn="1">
          <p15:clr>
            <a:srgbClr val="A4A3A4"/>
          </p15:clr>
        </p15:guide>
        <p15:guide id="312" orient="horz" pos="3208" userDrawn="1">
          <p15:clr>
            <a:srgbClr val="A4A3A4"/>
          </p15:clr>
        </p15:guide>
        <p15:guide id="313" orient="horz" pos="3223" userDrawn="1">
          <p15:clr>
            <a:srgbClr val="A4A3A4"/>
          </p15:clr>
        </p15:guide>
        <p15:guide id="316" orient="horz" pos="3030" userDrawn="1">
          <p15:clr>
            <a:srgbClr val="A4A3A4"/>
          </p15:clr>
        </p15:guide>
        <p15:guide id="320" orient="horz" pos="3026" userDrawn="1">
          <p15:clr>
            <a:srgbClr val="A4A3A4"/>
          </p15:clr>
        </p15:guide>
        <p15:guide id="321" orient="horz" pos="3018" userDrawn="1">
          <p15:clr>
            <a:srgbClr val="A4A3A4"/>
          </p15:clr>
        </p15:guide>
        <p15:guide id="323" orient="horz" pos="3020" userDrawn="1">
          <p15:clr>
            <a:srgbClr val="A4A3A4"/>
          </p15:clr>
        </p15:guide>
        <p15:guide id="324" orient="horz" pos="3033" userDrawn="1">
          <p15:clr>
            <a:srgbClr val="A4A3A4"/>
          </p15:clr>
        </p15:guide>
        <p15:guide id="325" pos="3290" userDrawn="1">
          <p15:clr>
            <a:srgbClr val="A4A3A4"/>
          </p15:clr>
        </p15:guide>
        <p15:guide id="326" pos="3293" userDrawn="1">
          <p15:clr>
            <a:srgbClr val="A4A3A4"/>
          </p15:clr>
        </p15:guide>
        <p15:guide id="327" pos="3278" userDrawn="1">
          <p15:clr>
            <a:srgbClr val="A4A3A4"/>
          </p15:clr>
        </p15:guide>
        <p15:guide id="329" pos="3273" userDrawn="1">
          <p15:clr>
            <a:srgbClr val="A4A3A4"/>
          </p15:clr>
        </p15:guide>
        <p15:guide id="330" pos="3265" userDrawn="1">
          <p15:clr>
            <a:srgbClr val="A4A3A4"/>
          </p15:clr>
        </p15:guide>
        <p15:guide id="331" pos="3286" userDrawn="1">
          <p15:clr>
            <a:srgbClr val="A4A3A4"/>
          </p15:clr>
        </p15:guide>
        <p15:guide id="332" pos="3271" userDrawn="1">
          <p15:clr>
            <a:srgbClr val="A4A3A4"/>
          </p15:clr>
        </p15:guide>
        <p15:guide id="333" pos="3429" userDrawn="1">
          <p15:clr>
            <a:srgbClr val="A4A3A4"/>
          </p15:clr>
        </p15:guide>
        <p15:guide id="334" pos="3431" userDrawn="1">
          <p15:clr>
            <a:srgbClr val="A4A3A4"/>
          </p15:clr>
        </p15:guide>
        <p15:guide id="335" pos="3438" userDrawn="1">
          <p15:clr>
            <a:srgbClr val="A4A3A4"/>
          </p15:clr>
        </p15:guide>
        <p15:guide id="336" pos="3425" userDrawn="1">
          <p15:clr>
            <a:srgbClr val="A4A3A4"/>
          </p15:clr>
        </p15:guide>
        <p15:guide id="337" pos="3422" userDrawn="1">
          <p15:clr>
            <a:srgbClr val="A4A3A4"/>
          </p15:clr>
        </p15:guide>
        <p15:guide id="338" pos="3416" userDrawn="1">
          <p15:clr>
            <a:srgbClr val="A4A3A4"/>
          </p15:clr>
        </p15:guide>
        <p15:guide id="339" pos="3411" userDrawn="1">
          <p15:clr>
            <a:srgbClr val="A4A3A4"/>
          </p15:clr>
        </p15:guide>
        <p15:guide id="340" pos="3430" userDrawn="1">
          <p15:clr>
            <a:srgbClr val="A4A3A4"/>
          </p15:clr>
        </p15:guide>
        <p15:guide id="341" pos="3435" userDrawn="1">
          <p15:clr>
            <a:srgbClr val="A4A3A4"/>
          </p15:clr>
        </p15:guide>
        <p15:guide id="343" pos="3142" userDrawn="1">
          <p15:clr>
            <a:srgbClr val="A4A3A4"/>
          </p15:clr>
        </p15:guide>
        <p15:guide id="344" pos="3146" userDrawn="1">
          <p15:clr>
            <a:srgbClr val="A4A3A4"/>
          </p15:clr>
        </p15:guide>
        <p15:guide id="345" pos="3152" userDrawn="1">
          <p15:clr>
            <a:srgbClr val="A4A3A4"/>
          </p15:clr>
        </p15:guide>
        <p15:guide id="347" pos="3131" userDrawn="1">
          <p15:clr>
            <a:srgbClr val="A4A3A4"/>
          </p15:clr>
        </p15:guide>
        <p15:guide id="348" pos="3124" userDrawn="1">
          <p15:clr>
            <a:srgbClr val="A4A3A4"/>
          </p15:clr>
        </p15:guide>
        <p15:guide id="349" pos="3149" userDrawn="1">
          <p15:clr>
            <a:srgbClr val="A4A3A4"/>
          </p15:clr>
        </p15:guide>
        <p15:guide id="350" pos="3133" userDrawn="1">
          <p15:clr>
            <a:srgbClr val="A4A3A4"/>
          </p15:clr>
        </p15:guide>
        <p15:guide id="351" pos="3276" userDrawn="1">
          <p15:clr>
            <a:srgbClr val="A4A3A4"/>
          </p15:clr>
        </p15:guide>
        <p15:guide id="352" pos="3264" userDrawn="1">
          <p15:clr>
            <a:srgbClr val="A4A3A4"/>
          </p15:clr>
        </p15:guide>
        <p15:guide id="353" pos="3268" userDrawn="1">
          <p15:clr>
            <a:srgbClr val="A4A3A4"/>
          </p15:clr>
        </p15:guide>
        <p15:guide id="354" pos="3007" userDrawn="1">
          <p15:clr>
            <a:srgbClr val="A4A3A4"/>
          </p15:clr>
        </p15:guide>
        <p15:guide id="355" pos="3015" userDrawn="1">
          <p15:clr>
            <a:srgbClr val="A4A3A4"/>
          </p15:clr>
        </p15:guide>
        <p15:guide id="356" pos="3000" userDrawn="1">
          <p15:clr>
            <a:srgbClr val="A4A3A4"/>
          </p15:clr>
        </p15:guide>
        <p15:guide id="358" pos="2991" userDrawn="1">
          <p15:clr>
            <a:srgbClr val="A4A3A4"/>
          </p15:clr>
        </p15:guide>
        <p15:guide id="359" pos="3014" userDrawn="1">
          <p15:clr>
            <a:srgbClr val="A4A3A4"/>
          </p15:clr>
        </p15:guide>
        <p15:guide id="360" pos="2996" userDrawn="1">
          <p15:clr>
            <a:srgbClr val="A4A3A4"/>
          </p15:clr>
        </p15:guide>
        <p15:guide id="361" pos="2255" userDrawn="1">
          <p15:clr>
            <a:srgbClr val="A4A3A4"/>
          </p15:clr>
        </p15:guide>
        <p15:guide id="362" pos="2248" userDrawn="1">
          <p15:clr>
            <a:srgbClr val="A4A3A4"/>
          </p15:clr>
        </p15:guide>
        <p15:guide id="363" pos="2244" userDrawn="1">
          <p15:clr>
            <a:srgbClr val="A4A3A4"/>
          </p15:clr>
        </p15:guide>
        <p15:guide id="365" pos="2235" userDrawn="1">
          <p15:clr>
            <a:srgbClr val="A4A3A4"/>
          </p15:clr>
        </p15:guide>
        <p15:guide id="366" pos="2350" userDrawn="1">
          <p15:clr>
            <a:srgbClr val="A4A3A4"/>
          </p15:clr>
        </p15:guide>
        <p15:guide id="367" pos="2346" userDrawn="1">
          <p15:clr>
            <a:srgbClr val="A4A3A4"/>
          </p15:clr>
        </p15:guide>
        <p15:guide id="368" pos="2344" userDrawn="1">
          <p15:clr>
            <a:srgbClr val="A4A3A4"/>
          </p15:clr>
        </p15:guide>
        <p15:guide id="369" pos="2338" userDrawn="1">
          <p15:clr>
            <a:srgbClr val="A4A3A4"/>
          </p15:clr>
        </p15:guide>
        <p15:guide id="371" pos="2342" userDrawn="1">
          <p15:clr>
            <a:srgbClr val="A4A3A4"/>
          </p15:clr>
        </p15:guide>
        <p15:guide id="372" pos="2151" userDrawn="1">
          <p15:clr>
            <a:srgbClr val="A4A3A4"/>
          </p15:clr>
        </p15:guide>
        <p15:guide id="373" pos="2155" userDrawn="1">
          <p15:clr>
            <a:srgbClr val="A4A3A4"/>
          </p15:clr>
        </p15:guide>
        <p15:guide id="374" pos="2160" userDrawn="1">
          <p15:clr>
            <a:srgbClr val="A4A3A4"/>
          </p15:clr>
        </p15:guide>
        <p15:guide id="375" pos="2143" userDrawn="1">
          <p15:clr>
            <a:srgbClr val="A4A3A4"/>
          </p15:clr>
        </p15:guide>
        <p15:guide id="377" pos="2249" userDrawn="1">
          <p15:clr>
            <a:srgbClr val="A4A3A4"/>
          </p15:clr>
        </p15:guide>
        <p15:guide id="378" pos="2236" userDrawn="1">
          <p15:clr>
            <a:srgbClr val="A4A3A4"/>
          </p15:clr>
        </p15:guide>
        <p15:guide id="379" pos="2065" userDrawn="1">
          <p15:clr>
            <a:srgbClr val="A4A3A4"/>
          </p15:clr>
        </p15:guide>
        <p15:guide id="380" pos="2051" userDrawn="1">
          <p15:clr>
            <a:srgbClr val="A4A3A4"/>
          </p15:clr>
        </p15:guide>
        <p15:guide id="381" pos="2049" userDrawn="1">
          <p15:clr>
            <a:srgbClr val="A4A3A4"/>
          </p15:clr>
        </p15:guide>
        <p15:guide id="386" orient="horz" pos="4682" userDrawn="1">
          <p15:clr>
            <a:srgbClr val="A4A3A4"/>
          </p15:clr>
        </p15:guide>
        <p15:guide id="388" orient="horz" pos="4644" userDrawn="1">
          <p15:clr>
            <a:srgbClr val="A4A3A4"/>
          </p15:clr>
        </p15:guide>
        <p15:guide id="389" orient="horz" pos="4636" userDrawn="1">
          <p15:clr>
            <a:srgbClr val="A4A3A4"/>
          </p15:clr>
        </p15:guide>
        <p15:guide id="393" orient="horz" pos="4799" userDrawn="1">
          <p15:clr>
            <a:srgbClr val="A4A3A4"/>
          </p15:clr>
        </p15:guide>
        <p15:guide id="395" orient="horz" pos="4788" userDrawn="1">
          <p15:clr>
            <a:srgbClr val="A4A3A4"/>
          </p15:clr>
        </p15:guide>
        <p15:guide id="396" orient="horz" pos="4778" userDrawn="1">
          <p15:clr>
            <a:srgbClr val="A4A3A4"/>
          </p15:clr>
        </p15:guide>
        <p15:guide id="398" orient="horz" pos="4505" userDrawn="1">
          <p15:clr>
            <a:srgbClr val="A4A3A4"/>
          </p15:clr>
        </p15:guide>
        <p15:guide id="399" orient="horz" pos="4492" userDrawn="1">
          <p15:clr>
            <a:srgbClr val="A4A3A4"/>
          </p15:clr>
        </p15:guide>
        <p15:guide id="400" orient="horz" pos="4663" userDrawn="1">
          <p15:clr>
            <a:srgbClr val="A4A3A4"/>
          </p15:clr>
        </p15:guide>
        <p15:guide id="401" orient="horz" pos="4801" userDrawn="1">
          <p15:clr>
            <a:srgbClr val="A4A3A4"/>
          </p15:clr>
        </p15:guide>
        <p15:guide id="403" orient="horz" pos="4498" userDrawn="1">
          <p15:clr>
            <a:srgbClr val="A4A3A4"/>
          </p15:clr>
        </p15:guide>
        <p15:guide id="405" orient="horz" pos="4537" userDrawn="1">
          <p15:clr>
            <a:srgbClr val="A4A3A4"/>
          </p15:clr>
        </p15:guide>
        <p15:guide id="406" orient="horz" pos="4542" userDrawn="1">
          <p15:clr>
            <a:srgbClr val="A4A3A4"/>
          </p15:clr>
        </p15:guide>
        <p15:guide id="407" orient="horz" pos="4534" userDrawn="1">
          <p15:clr>
            <a:srgbClr val="A4A3A4"/>
          </p15:clr>
        </p15:guide>
        <p15:guide id="410" orient="horz" pos="4635" userDrawn="1">
          <p15:clr>
            <a:srgbClr val="A4A3A4"/>
          </p15:clr>
        </p15:guide>
        <p15:guide id="412" orient="horz" pos="4384" userDrawn="1">
          <p15:clr>
            <a:srgbClr val="A4A3A4"/>
          </p15:clr>
        </p15:guide>
        <p15:guide id="414" orient="horz" pos="4404" userDrawn="1">
          <p15:clr>
            <a:srgbClr val="A4A3A4"/>
          </p15:clr>
        </p15:guide>
        <p15:guide id="415" orient="horz" pos="4377" userDrawn="1">
          <p15:clr>
            <a:srgbClr val="A4A3A4"/>
          </p15:clr>
        </p15:guide>
        <p15:guide id="416" orient="horz" pos="4369" userDrawn="1">
          <p15:clr>
            <a:srgbClr val="A4A3A4"/>
          </p15:clr>
        </p15:guide>
        <p15:guide id="417" orient="horz" pos="4358" userDrawn="1">
          <p15:clr>
            <a:srgbClr val="A4A3A4"/>
          </p15:clr>
        </p15:guide>
        <p15:guide id="419" orient="horz" pos="4502" userDrawn="1">
          <p15:clr>
            <a:srgbClr val="A4A3A4"/>
          </p15:clr>
        </p15:guide>
        <p15:guide id="420" orient="horz" pos="4359" userDrawn="1">
          <p15:clr>
            <a:srgbClr val="A4A3A4"/>
          </p15:clr>
        </p15:guide>
        <p15:guide id="425" orient="horz" pos="3318" userDrawn="1">
          <p15:clr>
            <a:srgbClr val="A4A3A4"/>
          </p15:clr>
        </p15:guide>
        <p15:guide id="427" orient="horz" pos="3308" userDrawn="1">
          <p15:clr>
            <a:srgbClr val="A4A3A4"/>
          </p15:clr>
        </p15:guide>
        <p15:guide id="428" orient="horz" pos="3115" userDrawn="1">
          <p15:clr>
            <a:srgbClr val="A4A3A4"/>
          </p15:clr>
        </p15:guide>
        <p15:guide id="429" orient="horz" pos="3109" userDrawn="1">
          <p15:clr>
            <a:srgbClr val="A4A3A4"/>
          </p15:clr>
        </p15:guide>
        <p15:guide id="433" orient="horz" pos="3110" userDrawn="1">
          <p15:clr>
            <a:srgbClr val="A4A3A4"/>
          </p15:clr>
        </p15:guide>
        <p15:guide id="435" orient="horz" pos="3205" userDrawn="1">
          <p15:clr>
            <a:srgbClr val="A4A3A4"/>
          </p15:clr>
        </p15:guide>
        <p15:guide id="438" orient="horz" pos="3021" userDrawn="1">
          <p15:clr>
            <a:srgbClr val="A4A3A4"/>
          </p15:clr>
        </p15:guide>
        <p15:guide id="439" orient="horz" pos="3016" userDrawn="1">
          <p15:clr>
            <a:srgbClr val="A4A3A4"/>
          </p15:clr>
        </p15:guide>
        <p15:guide id="442" pos="3001" userDrawn="1">
          <p15:clr>
            <a:srgbClr val="A4A3A4"/>
          </p15:clr>
        </p15:guide>
        <p15:guide id="443" pos="3285" userDrawn="1">
          <p15:clr>
            <a:srgbClr val="A4A3A4"/>
          </p15:clr>
        </p15:guide>
        <p15:guide id="446" pos="3261" userDrawn="1">
          <p15:clr>
            <a:srgbClr val="A4A3A4"/>
          </p15:clr>
        </p15:guide>
        <p15:guide id="447" pos="3266" userDrawn="1">
          <p15:clr>
            <a:srgbClr val="A4A3A4"/>
          </p15:clr>
        </p15:guide>
        <p15:guide id="448" pos="3426" userDrawn="1">
          <p15:clr>
            <a:srgbClr val="A4A3A4"/>
          </p15:clr>
        </p15:guide>
        <p15:guide id="449" pos="3418" userDrawn="1">
          <p15:clr>
            <a:srgbClr val="A4A3A4"/>
          </p15:clr>
        </p15:guide>
        <p15:guide id="451" pos="3407" userDrawn="1">
          <p15:clr>
            <a:srgbClr val="A4A3A4"/>
          </p15:clr>
        </p15:guide>
        <p15:guide id="454" pos="3141" userDrawn="1">
          <p15:clr>
            <a:srgbClr val="A4A3A4"/>
          </p15:clr>
        </p15:guide>
        <p15:guide id="455" pos="3148" userDrawn="1">
          <p15:clr>
            <a:srgbClr val="A4A3A4"/>
          </p15:clr>
        </p15:guide>
        <p15:guide id="456" pos="3127" userDrawn="1">
          <p15:clr>
            <a:srgbClr val="A4A3A4"/>
          </p15:clr>
        </p15:guide>
        <p15:guide id="457" pos="3119" userDrawn="1">
          <p15:clr>
            <a:srgbClr val="A4A3A4"/>
          </p15:clr>
        </p15:guide>
        <p15:guide id="459" pos="3129" userDrawn="1">
          <p15:clr>
            <a:srgbClr val="A4A3A4"/>
          </p15:clr>
        </p15:guide>
        <p15:guide id="460" pos="3260" userDrawn="1">
          <p15:clr>
            <a:srgbClr val="A4A3A4"/>
          </p15:clr>
        </p15:guide>
        <p15:guide id="461" pos="3263" userDrawn="1">
          <p15:clr>
            <a:srgbClr val="A4A3A4"/>
          </p15:clr>
        </p15:guide>
        <p15:guide id="462" pos="3003" userDrawn="1">
          <p15:clr>
            <a:srgbClr val="A4A3A4"/>
          </p15:clr>
        </p15:guide>
        <p15:guide id="465" pos="2994" userDrawn="1">
          <p15:clr>
            <a:srgbClr val="A4A3A4"/>
          </p15:clr>
        </p15:guide>
        <p15:guide id="466" pos="2987" userDrawn="1">
          <p15:clr>
            <a:srgbClr val="A4A3A4"/>
          </p15:clr>
        </p15:guide>
        <p15:guide id="467" pos="3011" userDrawn="1">
          <p15:clr>
            <a:srgbClr val="A4A3A4"/>
          </p15:clr>
        </p15:guide>
        <p15:guide id="468" pos="2237" userDrawn="1">
          <p15:clr>
            <a:srgbClr val="A4A3A4"/>
          </p15:clr>
        </p15:guide>
        <p15:guide id="469" pos="2233" userDrawn="1">
          <p15:clr>
            <a:srgbClr val="A4A3A4"/>
          </p15:clr>
        </p15:guide>
        <p15:guide id="470" pos="2348" userDrawn="1">
          <p15:clr>
            <a:srgbClr val="A4A3A4"/>
          </p15:clr>
        </p15:guide>
        <p15:guide id="472" pos="2335" userDrawn="1">
          <p15:clr>
            <a:srgbClr val="A4A3A4"/>
          </p15:clr>
        </p15:guide>
        <p15:guide id="473" pos="2340" userDrawn="1">
          <p15:clr>
            <a:srgbClr val="A4A3A4"/>
          </p15:clr>
        </p15:guide>
        <p15:guide id="474" pos="2148" userDrawn="1">
          <p15:clr>
            <a:srgbClr val="A4A3A4"/>
          </p15:clr>
        </p15:guide>
        <p15:guide id="475" pos="2150" userDrawn="1">
          <p15:clr>
            <a:srgbClr val="A4A3A4"/>
          </p15:clr>
        </p15:guide>
        <p15:guide id="476" pos="2157" userDrawn="1">
          <p15:clr>
            <a:srgbClr val="A4A3A4"/>
          </p15:clr>
        </p15:guide>
        <p15:guide id="478" pos="2139" userDrawn="1">
          <p15:clr>
            <a:srgbClr val="A4A3A4"/>
          </p15:clr>
        </p15:guide>
        <p15:guide id="479" pos="2246" userDrawn="1">
          <p15:clr>
            <a:srgbClr val="A4A3A4"/>
          </p15:clr>
        </p15:guide>
        <p15:guide id="482" pos="2047" userDrawn="1">
          <p15:clr>
            <a:srgbClr val="A4A3A4"/>
          </p15:clr>
        </p15:guide>
        <p15:guide id="483" pos="20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芦 昭博" initials="大芦" lastIdx="0" clrIdx="0"/>
  <p:cmAuthor id="2" name="880070" initials="8" lastIdx="19" clrIdx="1"/>
  <p:cmAuthor id="3" name="nissin" initials="n" lastIdx="8" clrIdx="2"/>
  <p:cmAuthor id="4" name="kobayashi takefumi" initials="kt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82"/>
    <a:srgbClr val="006EC2"/>
    <a:srgbClr val="FF0000"/>
    <a:srgbClr val="FFF3EB"/>
    <a:srgbClr val="00A0E6"/>
    <a:srgbClr val="274DA8"/>
    <a:srgbClr val="385D8A"/>
    <a:srgbClr val="444444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9311" autoAdjust="0"/>
  </p:normalViewPr>
  <p:slideViewPr>
    <p:cSldViewPr showGuides="1">
      <p:cViewPr varScale="1">
        <p:scale>
          <a:sx n="97" d="100"/>
          <a:sy n="97" d="100"/>
        </p:scale>
        <p:origin x="1986" y="72"/>
      </p:cViewPr>
      <p:guideLst>
        <p:guide orient="horz" pos="1253"/>
        <p:guide orient="horz" pos="4292"/>
        <p:guide pos="5284"/>
        <p:guide pos="612"/>
        <p:guide pos="793"/>
        <p:guide pos="4967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2604"/>
    </p:cViewPr>
  </p:sorterViewPr>
  <p:notesViewPr>
    <p:cSldViewPr>
      <p:cViewPr varScale="1">
        <p:scale>
          <a:sx n="66" d="100"/>
          <a:sy n="66" d="100"/>
        </p:scale>
        <p:origin x="3077" y="43"/>
      </p:cViewPr>
      <p:guideLst>
        <p:guide orient="horz" pos="4670"/>
        <p:guide pos="3288"/>
        <p:guide orient="horz" pos="4690"/>
        <p:guide pos="3294"/>
        <p:guide orient="horz" pos="4677"/>
        <p:guide orient="horz" pos="4693"/>
        <p:guide pos="3296"/>
        <p:guide orient="horz" pos="4666"/>
        <p:guide orient="horz" pos="4686"/>
        <p:guide pos="3283"/>
        <p:guide orient="horz" pos="4660"/>
        <p:guide orient="horz" pos="4679"/>
        <p:guide pos="3280"/>
        <p:guide orient="horz" pos="4655"/>
        <p:guide orient="horz" pos="4673"/>
        <p:guide pos="3275"/>
        <p:guide orient="horz" pos="4648"/>
        <p:guide pos="3270"/>
        <p:guide pos="3291"/>
        <p:guide pos="3274"/>
        <p:guide orient="horz" pos="4816"/>
        <p:guide orient="horz" pos="4837"/>
        <p:guide orient="horz" pos="4823"/>
        <p:guide orient="horz" pos="4839"/>
        <p:guide orient="horz" pos="4810"/>
        <p:guide orient="horz" pos="4829"/>
        <p:guide orient="horz" pos="4803"/>
        <p:guide orient="horz" pos="4800"/>
        <p:guide orient="horz" pos="4820"/>
        <p:guide orient="horz" pos="4791"/>
        <p:guide orient="horz" pos="4812"/>
        <p:guide pos="3433"/>
        <p:guide pos="3437"/>
        <p:guide pos="3442"/>
        <p:guide pos="3428"/>
        <p:guide pos="3427"/>
        <p:guide pos="3420"/>
        <p:guide pos="3415"/>
        <p:guide pos="3439"/>
        <p:guide pos="3424"/>
        <p:guide orient="horz" pos="4531"/>
        <p:guide orient="horz" pos="4550"/>
        <p:guide orient="horz" pos="4536"/>
        <p:guide orient="horz" pos="4552"/>
        <p:guide orient="horz" pos="4523"/>
        <p:guide orient="horz" pos="4544"/>
        <p:guide orient="horz" pos="4520"/>
        <p:guide orient="horz" pos="4539"/>
        <p:guide orient="horz" pos="4517"/>
        <p:guide orient="horz" pos="4533"/>
        <p:guide orient="horz" pos="4506"/>
        <p:guide orient="horz" pos="4524"/>
        <p:guide pos="3147"/>
        <p:guide pos="3150"/>
        <p:guide pos="3157"/>
        <p:guide pos="3145"/>
        <p:guide pos="3139"/>
        <p:guide pos="3136"/>
        <p:guide pos="3128"/>
        <p:guide pos="3153"/>
        <p:guide pos="3137"/>
        <p:guide pos="3132"/>
        <p:guide pos="3284"/>
        <p:guide pos="3282"/>
        <p:guide pos="3269"/>
        <p:guide pos="3287"/>
        <p:guide pos="3272"/>
        <p:guide orient="horz" pos="4658"/>
        <p:guide orient="horz" pos="4654"/>
        <p:guide orient="horz" pos="4674"/>
        <p:guide orient="horz" pos="4813"/>
        <p:guide orient="horz" pos="4838"/>
        <p:guide orient="horz" pos="4832"/>
        <p:guide orient="horz" pos="4511"/>
        <p:guide orient="horz" pos="4525"/>
        <p:guide orient="horz" pos="4530"/>
        <p:guide orient="horz" pos="4549"/>
        <p:guide orient="horz" pos="4553"/>
        <p:guide orient="horz" pos="4546"/>
        <p:guide orient="horz" pos="4515"/>
        <p:guide orient="horz" pos="4671"/>
        <p:guide orient="horz" pos="4695"/>
        <p:guide orient="horz" pos="4685"/>
        <p:guide orient="horz" pos="4647"/>
        <p:guide orient="horz" pos="4667"/>
        <p:guide orient="horz" pos="4393"/>
        <p:guide orient="horz" pos="4414"/>
        <p:guide orient="horz" pos="4400"/>
        <p:guide orient="horz" pos="4416"/>
        <p:guide orient="horz" pos="4387"/>
        <p:guide orient="horz" pos="4407"/>
        <p:guide orient="horz" pos="4385"/>
        <p:guide orient="horz" pos="4403"/>
        <p:guide orient="horz" pos="4381"/>
        <p:guide orient="horz" pos="4394"/>
        <p:guide orient="horz" pos="4371"/>
        <p:guide orient="horz" pos="4390"/>
        <p:guide orient="horz" pos="4518"/>
        <p:guide orient="horz" pos="4514"/>
        <p:guide orient="horz" pos="4374"/>
        <p:guide pos="3010"/>
        <p:guide pos="3012"/>
        <p:guide pos="3019"/>
        <p:guide pos="3006"/>
        <p:guide pos="3005"/>
        <p:guide pos="2998"/>
        <p:guide pos="2993"/>
        <p:guide pos="3018"/>
        <p:guide pos="3002"/>
        <p:guide pos="2997"/>
        <p:guide orient="horz" pos="3229"/>
        <p:guide orient="horz" pos="3243"/>
        <p:guide orient="horz" pos="3235"/>
        <p:guide orient="horz" pos="3245"/>
        <p:guide orient="horz" pos="3226"/>
        <p:guide orient="horz" pos="3221"/>
        <p:guide orient="horz" pos="3218"/>
        <p:guide orient="horz" pos="3232"/>
        <p:guide orient="horz" pos="3214"/>
        <p:guide orient="horz" pos="3329"/>
        <p:guide orient="horz" pos="3344"/>
        <p:guide orient="horz" pos="3335"/>
        <p:guide orient="horz" pos="3347"/>
        <p:guide orient="horz" pos="3327"/>
        <p:guide orient="horz" pos="3341"/>
        <p:guide orient="horz" pos="3321"/>
        <p:guide orient="horz" pos="3319"/>
        <p:guide orient="horz" pos="3332"/>
        <p:guide orient="horz" pos="3313"/>
        <p:guide orient="horz" pos="3134"/>
        <p:guide orient="horz" pos="3145"/>
        <p:guide orient="horz" pos="3137"/>
        <p:guide orient="horz" pos="3147"/>
        <p:guide orient="horz" pos="3128"/>
        <p:guide orient="horz" pos="3143"/>
        <p:guide orient="horz" pos="3127"/>
        <p:guide orient="horz" pos="3140"/>
        <p:guide orient="horz" pos="3124"/>
        <p:guide orient="horz" pos="3116"/>
        <p:guide orient="horz" pos="3129"/>
        <p:guide orient="horz" pos="3328"/>
        <p:guide orient="horz" pos="3346"/>
        <p:guide orient="horz" pos="3118"/>
        <p:guide orient="horz" pos="3131"/>
        <p:guide orient="horz" pos="3132"/>
        <p:guide orient="horz" pos="3148"/>
        <p:guide orient="horz" pos="3125"/>
        <p:guide orient="horz" pos="3138"/>
        <p:guide orient="horz" pos="3122"/>
        <p:guide orient="horz" pos="3230"/>
        <p:guide orient="horz" pos="3246"/>
        <p:guide orient="horz" pos="3240"/>
        <p:guide orient="horz" pos="3213"/>
        <p:guide orient="horz" pos="3227"/>
        <p:guide orient="horz" pos="3039"/>
        <p:guide orient="horz" pos="3051"/>
        <p:guide orient="horz" pos="3042"/>
        <p:guide orient="horz" pos="3052"/>
        <p:guide orient="horz" pos="3035"/>
        <p:guide orient="horz" pos="3048"/>
        <p:guide orient="horz" pos="3032"/>
        <p:guide orient="horz" pos="3045"/>
        <p:guide orient="horz" pos="3029"/>
        <p:guide orient="horz" pos="3040"/>
        <p:guide orient="horz" pos="3023"/>
        <p:guide orient="horz" pos="3036"/>
        <p:guide orient="horz" pos="3121"/>
        <p:guide orient="horz" pos="3135"/>
        <p:guide orient="horz" pos="3024"/>
        <p:guide orient="horz" pos="3037"/>
        <p:guide pos="2253"/>
        <p:guide pos="2256"/>
        <p:guide pos="2257"/>
        <p:guide pos="2251"/>
        <p:guide pos="2247"/>
        <p:guide pos="2245"/>
        <p:guide pos="2238"/>
        <p:guide pos="2254"/>
        <p:guide pos="2240"/>
        <p:guide pos="2351"/>
        <p:guide pos="2354"/>
        <p:guide pos="2358"/>
        <p:guide pos="2349"/>
        <p:guide pos="2347"/>
        <p:guide pos="2343"/>
        <p:guide pos="2341"/>
        <p:guide pos="2345"/>
        <p:guide pos="2156"/>
        <p:guide pos="2158"/>
        <p:guide pos="2163"/>
        <p:guide pos="2154"/>
        <p:guide pos="2149"/>
        <p:guide pos="2146"/>
        <p:guide pos="2141"/>
        <p:guide pos="2161"/>
        <p:guide pos="2147"/>
        <p:guide pos="2144"/>
        <p:guide pos="2252"/>
        <p:guide pos="2250"/>
        <p:guide pos="2239"/>
        <p:guide pos="2059"/>
        <p:guide pos="2061"/>
        <p:guide pos="2067"/>
        <p:guide pos="2057"/>
        <p:guide pos="2055"/>
        <p:guide pos="2052"/>
        <p:guide pos="2050"/>
        <p:guide pos="2066"/>
        <p:guide pos="2053"/>
        <p:guide orient="horz" pos="4664"/>
        <p:guide orient="horz" pos="4683"/>
        <p:guide orient="horz" pos="4688"/>
        <p:guide orient="horz" pos="4680"/>
        <p:guide orient="horz" pos="4650"/>
        <p:guide orient="horz" pos="4642"/>
        <p:guide orient="horz" pos="4819"/>
        <p:guide orient="horz" pos="4804"/>
        <p:guide orient="horz" pos="4797"/>
        <p:guide orient="horz" pos="4794"/>
        <p:guide orient="horz" pos="4784"/>
        <p:guide orient="horz" pos="4806"/>
        <p:guide orient="horz" pos="4501"/>
        <p:guide orient="horz" pos="4653"/>
        <p:guide orient="horz" pos="4669"/>
        <p:guide orient="horz" pos="4807"/>
        <p:guide orient="horz" pos="4826"/>
        <p:guide orient="horz" pos="4504"/>
        <p:guide orient="horz" pos="4543"/>
        <p:guide orient="horz" pos="4547"/>
        <p:guide orient="horz" pos="4540"/>
        <p:guide orient="horz" pos="4509"/>
        <p:guide orient="horz" pos="4641"/>
        <p:guide orient="horz" pos="4661"/>
        <p:guide orient="horz" pos="4409"/>
        <p:guide orient="horz" pos="4410"/>
        <p:guide orient="horz" pos="4382"/>
        <p:guide orient="horz" pos="4401"/>
        <p:guide orient="horz" pos="4379"/>
        <p:guide orient="horz" pos="4375"/>
        <p:guide orient="horz" pos="4362"/>
        <p:guide orient="horz" pos="4512"/>
        <p:guide orient="horz" pos="4508"/>
        <p:guide orient="horz" pos="4365"/>
        <p:guide orient="horz" pos="3224"/>
        <p:guide orient="horz" pos="3237"/>
        <p:guide orient="horz" pos="3236"/>
        <p:guide orient="horz" pos="3211"/>
        <p:guide orient="horz" pos="3331"/>
        <p:guide orient="horz" pos="3322"/>
        <p:guide orient="horz" pos="3316"/>
        <p:guide orient="horz" pos="3315"/>
        <p:guide orient="horz" pos="3310"/>
        <p:guide orient="horz" pos="3119"/>
        <p:guide orient="horz" pos="3113"/>
        <p:guide orient="horz" pos="3217"/>
        <p:guide orient="horz" pos="3324"/>
        <p:guide orient="horz" pos="3343"/>
        <p:guide orient="horz" pos="3141"/>
        <p:guide orient="horz" pos="3144"/>
        <p:guide orient="horz" pos="3208"/>
        <p:guide orient="horz" pos="3223"/>
        <p:guide orient="horz" pos="3030"/>
        <p:guide orient="horz" pos="3026"/>
        <p:guide orient="horz" pos="3018"/>
        <p:guide orient="horz" pos="3020"/>
        <p:guide orient="horz" pos="3033"/>
        <p:guide pos="3290"/>
        <p:guide pos="3293"/>
        <p:guide pos="3278"/>
        <p:guide pos="3273"/>
        <p:guide pos="3265"/>
        <p:guide pos="3286"/>
        <p:guide pos="3271"/>
        <p:guide pos="3429"/>
        <p:guide pos="3431"/>
        <p:guide pos="3438"/>
        <p:guide pos="3425"/>
        <p:guide pos="3422"/>
        <p:guide pos="3416"/>
        <p:guide pos="3411"/>
        <p:guide pos="3430"/>
        <p:guide pos="3435"/>
        <p:guide pos="3142"/>
        <p:guide pos="3146"/>
        <p:guide pos="3152"/>
        <p:guide pos="3131"/>
        <p:guide pos="3124"/>
        <p:guide pos="3149"/>
        <p:guide pos="3133"/>
        <p:guide pos="3276"/>
        <p:guide pos="3264"/>
        <p:guide pos="3268"/>
        <p:guide pos="3007"/>
        <p:guide pos="3015"/>
        <p:guide pos="3000"/>
        <p:guide pos="2991"/>
        <p:guide pos="3014"/>
        <p:guide pos="2996"/>
        <p:guide pos="2255"/>
        <p:guide pos="2248"/>
        <p:guide pos="2244"/>
        <p:guide pos="2235"/>
        <p:guide pos="2350"/>
        <p:guide pos="2346"/>
        <p:guide pos="2344"/>
        <p:guide pos="2338"/>
        <p:guide pos="2342"/>
        <p:guide pos="2151"/>
        <p:guide pos="2155"/>
        <p:guide pos="2160"/>
        <p:guide pos="2143"/>
        <p:guide pos="2249"/>
        <p:guide pos="2236"/>
        <p:guide pos="2065"/>
        <p:guide pos="2051"/>
        <p:guide pos="2049"/>
        <p:guide orient="horz" pos="4682"/>
        <p:guide orient="horz" pos="4644"/>
        <p:guide orient="horz" pos="4636"/>
        <p:guide orient="horz" pos="4799"/>
        <p:guide orient="horz" pos="4788"/>
        <p:guide orient="horz" pos="4778"/>
        <p:guide orient="horz" pos="4505"/>
        <p:guide orient="horz" pos="4492"/>
        <p:guide orient="horz" pos="4663"/>
        <p:guide orient="horz" pos="4801"/>
        <p:guide orient="horz" pos="4498"/>
        <p:guide orient="horz" pos="4537"/>
        <p:guide orient="horz" pos="4542"/>
        <p:guide orient="horz" pos="4534"/>
        <p:guide orient="horz" pos="4635"/>
        <p:guide orient="horz" pos="4384"/>
        <p:guide orient="horz" pos="4404"/>
        <p:guide orient="horz" pos="4377"/>
        <p:guide orient="horz" pos="4369"/>
        <p:guide orient="horz" pos="4358"/>
        <p:guide orient="horz" pos="4502"/>
        <p:guide orient="horz" pos="4359"/>
        <p:guide orient="horz" pos="3318"/>
        <p:guide orient="horz" pos="3308"/>
        <p:guide orient="horz" pos="3115"/>
        <p:guide orient="horz" pos="3109"/>
        <p:guide orient="horz" pos="3110"/>
        <p:guide orient="horz" pos="3205"/>
        <p:guide orient="horz" pos="3021"/>
        <p:guide orient="horz" pos="3016"/>
        <p:guide pos="3001"/>
        <p:guide pos="3285"/>
        <p:guide pos="3261"/>
        <p:guide pos="3266"/>
        <p:guide pos="3426"/>
        <p:guide pos="3418"/>
        <p:guide pos="3407"/>
        <p:guide pos="3141"/>
        <p:guide pos="3148"/>
        <p:guide pos="3127"/>
        <p:guide pos="3119"/>
        <p:guide pos="3129"/>
        <p:guide pos="3260"/>
        <p:guide pos="3263"/>
        <p:guide pos="3003"/>
        <p:guide pos="2994"/>
        <p:guide pos="2987"/>
        <p:guide pos="3011"/>
        <p:guide pos="2237"/>
        <p:guide pos="2233"/>
        <p:guide pos="2348"/>
        <p:guide pos="2335"/>
        <p:guide pos="2340"/>
        <p:guide pos="2148"/>
        <p:guide pos="2150"/>
        <p:guide pos="2157"/>
        <p:guide pos="2139"/>
        <p:guide pos="2246"/>
        <p:guide pos="2047"/>
        <p:guide pos="20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8" y="36"/>
            <a:ext cx="2946400" cy="496889"/>
          </a:xfrm>
          <a:prstGeom prst="rect">
            <a:avLst/>
          </a:prstGeom>
        </p:spPr>
        <p:txBody>
          <a:bodyPr vert="horz" lIns="91019" tIns="45521" rIns="91019" bIns="455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718" y="36"/>
            <a:ext cx="2946400" cy="496889"/>
          </a:xfrm>
          <a:prstGeom prst="rect">
            <a:avLst/>
          </a:prstGeom>
        </p:spPr>
        <p:txBody>
          <a:bodyPr vert="horz" lIns="91019" tIns="45521" rIns="91019" bIns="45521" rtlCol="0"/>
          <a:lstStyle>
            <a:lvl1pPr algn="r">
              <a:defRPr sz="1200"/>
            </a:lvl1pPr>
          </a:lstStyle>
          <a:p>
            <a:fld id="{793D9329-3D06-49B6-AF5C-1590373B36CC}" type="datetimeFigureOut">
              <a:rPr kumimoji="1" lang="ja-JP" altLang="en-US" smtClean="0"/>
              <a:t>2025/11/18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8" y="9429786"/>
            <a:ext cx="2946400" cy="496889"/>
          </a:xfrm>
          <a:prstGeom prst="rect">
            <a:avLst/>
          </a:prstGeom>
        </p:spPr>
        <p:txBody>
          <a:bodyPr vert="horz" lIns="91019" tIns="45521" rIns="91019" bIns="455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718" y="9429786"/>
            <a:ext cx="2946400" cy="496889"/>
          </a:xfrm>
          <a:prstGeom prst="rect">
            <a:avLst/>
          </a:prstGeom>
        </p:spPr>
        <p:txBody>
          <a:bodyPr vert="horz" lIns="91019" tIns="45521" rIns="91019" bIns="45521" rtlCol="0" anchor="b"/>
          <a:lstStyle>
            <a:lvl1pPr algn="r">
              <a:defRPr sz="1200"/>
            </a:lvl1pPr>
          </a:lstStyle>
          <a:p>
            <a:fld id="{02F87414-5F74-4EBE-97D2-08EC33623E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162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14"/>
            <a:ext cx="2945658" cy="496332"/>
          </a:xfrm>
          <a:prstGeom prst="rect">
            <a:avLst/>
          </a:prstGeom>
        </p:spPr>
        <p:txBody>
          <a:bodyPr vert="horz" lIns="90895" tIns="45452" rIns="90895" bIns="4545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50" y="14"/>
            <a:ext cx="2945658" cy="496332"/>
          </a:xfrm>
          <a:prstGeom prst="rect">
            <a:avLst/>
          </a:prstGeom>
        </p:spPr>
        <p:txBody>
          <a:bodyPr vert="horz" lIns="90895" tIns="45452" rIns="90895" bIns="45452" rtlCol="0"/>
          <a:lstStyle>
            <a:lvl1pPr algn="r">
              <a:defRPr sz="1200"/>
            </a:lvl1pPr>
          </a:lstStyle>
          <a:p>
            <a:fld id="{5FFBEF22-7571-411C-959E-E60783A5F6B8}" type="datetimeFigureOut">
              <a:rPr kumimoji="1" lang="ja-JP" altLang="en-US" smtClean="0"/>
              <a:t>2025/11/18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0888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5" tIns="45452" rIns="90895" bIns="4545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9" y="4715180"/>
            <a:ext cx="5438140" cy="4466987"/>
          </a:xfrm>
          <a:prstGeom prst="rect">
            <a:avLst/>
          </a:prstGeom>
        </p:spPr>
        <p:txBody>
          <a:bodyPr vert="horz" lIns="90895" tIns="45452" rIns="90895" bIns="4545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428616"/>
            <a:ext cx="2945658" cy="496332"/>
          </a:xfrm>
          <a:prstGeom prst="rect">
            <a:avLst/>
          </a:prstGeom>
        </p:spPr>
        <p:txBody>
          <a:bodyPr vert="horz" lIns="90895" tIns="45452" rIns="90895" bIns="45452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50" y="9428616"/>
            <a:ext cx="2945658" cy="496332"/>
          </a:xfrm>
          <a:prstGeom prst="rect">
            <a:avLst/>
          </a:prstGeom>
        </p:spPr>
        <p:txBody>
          <a:bodyPr vert="horz" lIns="90895" tIns="45452" rIns="90895" bIns="45452" rtlCol="0" anchor="b"/>
          <a:lstStyle>
            <a:lvl1pPr algn="r">
              <a:defRPr sz="1200"/>
            </a:lvl1pPr>
          </a:lstStyle>
          <a:p>
            <a:fld id="{FD36DC2A-74F1-4053-BC07-55B60229A8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13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6DC2A-74F1-4053-BC07-55B60229A89A}" type="slidenum">
              <a:rPr kumimoji="1" lang="ja-JP" altLang="en-US" smtClean="0"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653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6DC2A-74F1-4053-BC07-55B60229A89A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346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6DC2A-74F1-4053-BC07-55B60229A89A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0197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6DC2A-74F1-4053-BC07-55B60229A89A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602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6DC2A-74F1-4053-BC07-55B60229A89A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186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まず原価センタを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6DC2A-74F1-4053-BC07-55B60229A89A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92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事業領域を入れること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6DC2A-74F1-4053-BC07-55B60229A89A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7200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dirty="0"/>
              <a:t>・合致：</a:t>
            </a:r>
            <a:r>
              <a:rPr kumimoji="1" lang="en-US" altLang="ja-JP" sz="1200" dirty="0"/>
              <a:t>Doc. Currency</a:t>
            </a:r>
            <a:r>
              <a:rPr kumimoji="1" lang="ja-JP" altLang="en-US" sz="1200" dirty="0"/>
              <a:t>、</a:t>
            </a:r>
            <a:r>
              <a:rPr kumimoji="1" lang="en-US" altLang="ja-JP" sz="1200" dirty="0"/>
              <a:t>assignment</a:t>
            </a:r>
            <a:r>
              <a:rPr kumimoji="1" lang="ja-JP" altLang="en-US" sz="1200" dirty="0"/>
              <a:t>（ソートキー）、</a:t>
            </a:r>
            <a:r>
              <a:rPr kumimoji="1" lang="en-US" altLang="ja-JP" sz="1200" dirty="0"/>
              <a:t>account</a:t>
            </a:r>
            <a:r>
              <a:rPr kumimoji="1" lang="ja-JP" altLang="en-US" sz="1200" dirty="0"/>
              <a:t>、</a:t>
            </a:r>
            <a:r>
              <a:rPr kumimoji="1" lang="en-US" altLang="ja-JP" sz="1200" dirty="0" err="1"/>
              <a:t>BusA</a:t>
            </a:r>
            <a:r>
              <a:rPr kumimoji="1" lang="ja-JP" altLang="en-US" sz="1200" dirty="0"/>
              <a:t>（事業領域）</a:t>
            </a:r>
            <a:endParaRPr kumimoji="1" lang="en-US" altLang="ja-JP" sz="1200" dirty="0"/>
          </a:p>
          <a:p>
            <a:r>
              <a:rPr kumimoji="1" lang="ja-JP" altLang="en-US" sz="1200" dirty="0"/>
              <a:t>・</a:t>
            </a:r>
            <a:r>
              <a:rPr kumimoji="1" lang="en-US" altLang="ja-JP" sz="1200" dirty="0"/>
              <a:t>Total amount  "0"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6DC2A-74F1-4053-BC07-55B60229A89A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664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よ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7777163" cy="1584176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6303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3">
            <a:extLst>
              <a:ext uri="{FF2B5EF4-FFF2-40B4-BE49-F238E27FC236}">
                <a16:creationId xmlns:a16="http://schemas.microsoft.com/office/drawing/2014/main" id="{EF48D4A7-102A-4327-973A-568B66899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260648"/>
            <a:ext cx="8642350" cy="6048672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accent1"/>
                </a:solidFill>
              </a:defRPr>
            </a:lvl4pPr>
            <a:lvl5pPr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2400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596336" y="6586538"/>
            <a:ext cx="1547664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CEBB0-7918-47E7-A9D9-3491A0C77D8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9" name="直線コネクタ 8"/>
          <p:cNvCxnSpPr/>
          <p:nvPr userDrawn="1"/>
        </p:nvCxnSpPr>
        <p:spPr bwMode="auto">
          <a:xfrm>
            <a:off x="0" y="753321"/>
            <a:ext cx="9144000" cy="0"/>
          </a:xfrm>
          <a:prstGeom prst="line">
            <a:avLst/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34902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25400" cap="sq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29163" r="6315" b="29163"/>
          <a:stretch/>
        </p:blipFill>
        <p:spPr>
          <a:xfrm>
            <a:off x="7107138" y="144808"/>
            <a:ext cx="2016224" cy="542829"/>
          </a:xfrm>
          <a:prstGeom prst="rect">
            <a:avLst/>
          </a:prstGeo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76C738-80E9-4FD3-A836-937FB597C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819006"/>
            <a:ext cx="8642350" cy="737785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0854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7" y="184448"/>
            <a:ext cx="77771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マスタタイトルの書式設定</a:t>
            </a:r>
          </a:p>
        </p:txBody>
      </p:sp>
      <p:sp>
        <p:nvSpPr>
          <p:cNvPr id="16" name="Rectangle 2"/>
          <p:cNvSpPr txBox="1">
            <a:spLocks noChangeArrowheads="1"/>
          </p:cNvSpPr>
          <p:nvPr userDrawn="1"/>
        </p:nvSpPr>
        <p:spPr bwMode="auto">
          <a:xfrm>
            <a:off x="35197" y="6611778"/>
            <a:ext cx="4824835" cy="2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990000"/>
                </a:solidFill>
                <a:latin typeface="Verdan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990000"/>
                </a:solidFill>
                <a:latin typeface="Verdan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990000"/>
                </a:solidFill>
                <a:latin typeface="Verdan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990000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7025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7025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7025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7025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000" b="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</a:t>
            </a:r>
            <a:r>
              <a:rPr lang="en-US" altLang="ja-JP" sz="1000" b="0" kern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Rights Reserved Copyright©</a:t>
            </a:r>
            <a:r>
              <a:rPr lang="ja-JP" altLang="en-US" sz="1000" b="0" kern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</a:t>
            </a:r>
            <a:r>
              <a:rPr lang="en-US" altLang="ja-JP" sz="1000" b="0" kern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2025.</a:t>
            </a:r>
            <a:r>
              <a:rPr lang="ja-JP" altLang="en-US" sz="1000" b="0" kern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　</a:t>
            </a:r>
            <a:r>
              <a:rPr lang="en-US" altLang="ja-JP" sz="1000" b="0" kern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Nissin Corporation</a:t>
            </a:r>
            <a:endParaRPr lang="ja-JP" altLang="en-US" sz="1000" b="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直線コネクタ 11"/>
          <p:cNvCxnSpPr/>
          <p:nvPr userDrawn="1"/>
        </p:nvCxnSpPr>
        <p:spPr bwMode="auto">
          <a:xfrm>
            <a:off x="0" y="6586538"/>
            <a:ext cx="9144000" cy="0"/>
          </a:xfrm>
          <a:prstGeom prst="line">
            <a:avLst/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34902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25400" cap="sq" cmpd="sng" algn="ctr">
            <a:solidFill>
              <a:schemeClr val="bg2">
                <a:lumMod val="9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6881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0" r:id="rId2"/>
    <p:sldLayoutId id="214748381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990000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990000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990000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990000"/>
          </a:solidFill>
          <a:latin typeface="Verdan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702500"/>
          </a:solidFill>
          <a:latin typeface="Verdan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702500"/>
          </a:solidFill>
          <a:latin typeface="Verdan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702500"/>
          </a:solidFill>
          <a:latin typeface="Verdan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702500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n"/>
        <a:defRPr kumimoji="1" sz="20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715963" indent="-354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l"/>
        <a:defRPr kumimoji="1" sz="16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</a:defRPr>
      </a:lvl2pPr>
      <a:lvl3pPr marL="1077913" indent="-361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kumimoji="1" sz="160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52" userDrawn="1">
          <p15:clr>
            <a:srgbClr val="F26B43"/>
          </p15:clr>
        </p15:guide>
        <p15:guide id="4" pos="5560" userDrawn="1">
          <p15:clr>
            <a:srgbClr val="F26B43"/>
          </p15:clr>
        </p15:guide>
        <p15:guide id="5" orient="horz" pos="4149" userDrawn="1">
          <p15:clr>
            <a:srgbClr val="F26B43"/>
          </p15:clr>
        </p15:guide>
        <p15:guide id="6" orient="horz" pos="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7.nissin-tw.co.jp/softwaredownload/saperp/SAPGUI8.00.zip" TargetMode="External"/><Relationship Id="rId2" Type="http://schemas.openxmlformats.org/officeDocument/2006/relationships/hyperlink" Target="https://www7.nissin-tw.co.jp/softwaredownload/saperp/for_japan/SAPGUI_installation_manual(&#26085;&#26412;&#35486;).xls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SAP</a:t>
            </a:r>
            <a:br>
              <a:rPr lang="en-US" altLang="ja-JP" dirty="0"/>
            </a:br>
            <a:r>
              <a:rPr lang="ja-JP" altLang="en-US" dirty="0"/>
              <a:t>日新グループ　標準会計システムの基礎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E8BDED-1732-4247-BF20-D4C2B6380049}"/>
              </a:ext>
            </a:extLst>
          </p:cNvPr>
          <p:cNvSpPr txBox="1"/>
          <p:nvPr/>
        </p:nvSpPr>
        <p:spPr>
          <a:xfrm>
            <a:off x="5652120" y="5544814"/>
            <a:ext cx="3276872" cy="6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Verdana" pitchFamily="34" charset="0"/>
                <a:ea typeface="ＭＳ Ｐゴシック" pitchFamily="50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Verdana" pitchFamily="34" charset="0"/>
                <a:ea typeface="ＭＳ Ｐゴシック" pitchFamily="50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Verdana" pitchFamily="34" charset="0"/>
                <a:ea typeface="ＭＳ Ｐゴシック" pitchFamily="50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025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025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025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025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800" b="0" dirty="0"/>
              <a:t>情報システム部　海外システム課</a:t>
            </a:r>
            <a:endParaRPr lang="en-US" altLang="ja-JP" sz="1800" b="0" dirty="0"/>
          </a:p>
          <a:p>
            <a:r>
              <a:rPr lang="ja-JP" altLang="en-US" sz="1800" b="0" dirty="0"/>
              <a:t>永山　悠理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DDF318-F8BC-4FCB-AAEC-11015B95B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29163" r="6315" b="29163"/>
          <a:stretch/>
        </p:blipFill>
        <p:spPr>
          <a:xfrm>
            <a:off x="5436096" y="4581128"/>
            <a:ext cx="3579409" cy="9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9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C69E906-EADF-4D05-8B57-D2074B06D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6336" y="6586538"/>
            <a:ext cx="1547664" cy="271462"/>
          </a:xfrm>
        </p:spPr>
        <p:txBody>
          <a:bodyPr/>
          <a:lstStyle/>
          <a:p>
            <a:fld id="{F0FCEBB0-7918-47E7-A9D9-3491A0C77D89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45D769A-C8B1-48BE-98A4-089EAC0D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7" y="184448"/>
            <a:ext cx="7777163" cy="463550"/>
          </a:xfrm>
        </p:spPr>
        <p:txBody>
          <a:bodyPr/>
          <a:lstStyle/>
          <a:p>
            <a:r>
              <a:rPr lang="ja-JP" altLang="en-US" dirty="0"/>
              <a:t>トランザクションコードの入力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6429AED-5C5B-484E-A9B7-5E104CF1B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819006"/>
            <a:ext cx="8642350" cy="737785"/>
          </a:xfrm>
        </p:spPr>
        <p:txBody>
          <a:bodyPr/>
          <a:lstStyle/>
          <a:p>
            <a:r>
              <a:rPr lang="ja-JP" altLang="en-US" dirty="0"/>
              <a:t>トランザクション画面から他のトランザクションへ移動するには、</a:t>
            </a:r>
            <a:br>
              <a:rPr lang="en-US" altLang="ja-JP" dirty="0"/>
            </a:br>
            <a:r>
              <a:rPr lang="en-US" altLang="ja-JP" dirty="0"/>
              <a:t>/N</a:t>
            </a:r>
            <a:r>
              <a:rPr lang="ja-JP" altLang="en-US" dirty="0"/>
              <a:t>に続けてトランザクションコードを入力する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2C2D5C7-8572-4743-B4A0-9A6BF70F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75" y="4945222"/>
            <a:ext cx="5204911" cy="13640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3AC6994-54F1-4802-B259-1805575DF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4824536" cy="233668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AA5CE6-F761-4B2C-BB38-B12354F24770}"/>
              </a:ext>
            </a:extLst>
          </p:cNvPr>
          <p:cNvSpPr txBox="1"/>
          <p:nvPr/>
        </p:nvSpPr>
        <p:spPr>
          <a:xfrm>
            <a:off x="250825" y="4365105"/>
            <a:ext cx="8642350" cy="463550"/>
          </a:xfrm>
          <a:prstGeom prst="rect">
            <a:avLst/>
          </a:prstGeom>
        </p:spPr>
        <p:txBody>
          <a:bodyPr/>
          <a:lstStyle>
            <a:lvl1pPr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15963" indent="-354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077913" indent="-36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accent1"/>
                </a:solidFill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ja-JP" dirty="0"/>
              <a:t>/O</a:t>
            </a:r>
            <a:r>
              <a:rPr lang="ja-JP" altLang="en-US" dirty="0"/>
              <a:t>に続けてトランザクションコードを入力すると、新しい画面でトランザクションを開くことができる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7816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B518CE7-D771-455F-95C9-0E8E753B3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260648"/>
            <a:ext cx="8642350" cy="6048672"/>
          </a:xfrm>
        </p:spPr>
        <p:txBody>
          <a:bodyPr/>
          <a:lstStyle/>
          <a:p>
            <a:r>
              <a:rPr lang="ja-JP" altLang="en-US" dirty="0"/>
              <a:t>はじめに</a:t>
            </a:r>
            <a:endParaRPr lang="en-US" altLang="ja-JP" dirty="0"/>
          </a:p>
          <a:p>
            <a:r>
              <a:rPr lang="ja-JP" altLang="en-US" dirty="0"/>
              <a:t>基本操作</a:t>
            </a:r>
            <a:endParaRPr lang="en-US" altLang="ja-JP" dirty="0"/>
          </a:p>
          <a:p>
            <a:pPr lvl="1"/>
            <a:r>
              <a:rPr lang="ja-JP" altLang="en-US" dirty="0"/>
              <a:t>インストール、ログオン</a:t>
            </a:r>
            <a:endParaRPr lang="en-US" altLang="ja-JP" dirty="0"/>
          </a:p>
          <a:p>
            <a:pPr lvl="1"/>
            <a:r>
              <a:rPr lang="ja-JP" altLang="en-US" dirty="0"/>
              <a:t>パスワードの変更</a:t>
            </a:r>
            <a:endParaRPr lang="en-US" altLang="ja-JP" dirty="0"/>
          </a:p>
          <a:p>
            <a:pPr lvl="1"/>
            <a:r>
              <a:rPr lang="ja-JP" altLang="en-US" dirty="0"/>
              <a:t>各種業務画面の起動方法</a:t>
            </a:r>
            <a:endParaRPr lang="en-US" altLang="ja-JP" dirty="0"/>
          </a:p>
          <a:p>
            <a:r>
              <a:rPr lang="ja-JP" altLang="en-US" dirty="0">
                <a:solidFill>
                  <a:srgbClr val="274DA8"/>
                </a:solidFill>
              </a:rPr>
              <a:t>伝票のフローイメージ</a:t>
            </a:r>
            <a:endParaRPr lang="en-US" altLang="ja-JP" dirty="0">
              <a:solidFill>
                <a:srgbClr val="274DA8"/>
              </a:solidFill>
            </a:endParaRPr>
          </a:p>
          <a:p>
            <a:r>
              <a:rPr lang="ja-JP" altLang="en-US" dirty="0"/>
              <a:t>伝票照会</a:t>
            </a:r>
            <a:endParaRPr lang="en-US" altLang="ja-JP" dirty="0"/>
          </a:p>
          <a:p>
            <a:r>
              <a:rPr lang="ja-JP" altLang="en-US" dirty="0"/>
              <a:t>伝票の入力</a:t>
            </a:r>
            <a:endParaRPr lang="en-US" altLang="ja-JP" dirty="0"/>
          </a:p>
          <a:p>
            <a:pPr lvl="1"/>
            <a:r>
              <a:rPr lang="ja-JP" altLang="en-US" dirty="0"/>
              <a:t>画面</a:t>
            </a:r>
            <a:endParaRPr lang="en-US" altLang="ja-JP" dirty="0"/>
          </a:p>
          <a:p>
            <a:pPr lvl="1"/>
            <a:r>
              <a:rPr lang="ja-JP" altLang="en-US" dirty="0"/>
              <a:t>転記キー</a:t>
            </a:r>
            <a:endParaRPr lang="en-US" altLang="ja-JP" dirty="0"/>
          </a:p>
          <a:p>
            <a:pPr lvl="1"/>
            <a:r>
              <a:rPr lang="ja-JP" altLang="en-US" dirty="0"/>
              <a:t>特殊仕訳</a:t>
            </a:r>
            <a:endParaRPr lang="en-US" altLang="ja-JP" dirty="0"/>
          </a:p>
          <a:p>
            <a:r>
              <a:rPr lang="ja-JP" altLang="en-US" dirty="0"/>
              <a:t>仕入先明細、消込管理</a:t>
            </a:r>
            <a:endParaRPr lang="en-US" altLang="ja-JP" dirty="0"/>
          </a:p>
          <a:p>
            <a:r>
              <a:rPr lang="ja-JP" altLang="en-US" dirty="0"/>
              <a:t>反対仕訳</a:t>
            </a:r>
            <a:endParaRPr lang="en-US" altLang="ja-JP" dirty="0"/>
          </a:p>
          <a:p>
            <a:r>
              <a:rPr lang="ja-JP" altLang="en-US" dirty="0"/>
              <a:t>各種レポート、照会機能</a:t>
            </a:r>
            <a:endParaRPr lang="en-US" altLang="ja-JP" dirty="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2D0B7241-599C-435B-819D-6C10DBBCE8BC}"/>
              </a:ext>
            </a:extLst>
          </p:cNvPr>
          <p:cNvSpPr txBox="1">
            <a:spLocks/>
          </p:cNvSpPr>
          <p:nvPr/>
        </p:nvSpPr>
        <p:spPr>
          <a:xfrm>
            <a:off x="7596336" y="6586538"/>
            <a:ext cx="1547664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FCEBB0-7918-47E7-A9D9-3491A0C77D89}" type="slidenum">
              <a:rPr lang="ja-JP" altLang="en-US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46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4E16ECC-8FFB-4CA4-8F7C-AA200451B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6336" y="6586538"/>
            <a:ext cx="1547664" cy="271462"/>
          </a:xfrm>
        </p:spPr>
        <p:txBody>
          <a:bodyPr/>
          <a:lstStyle/>
          <a:p>
            <a:fld id="{F0FCEBB0-7918-47E7-A9D9-3491A0C77D89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8C4562F-839C-4784-BD2C-EA55C7D5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7" y="184448"/>
            <a:ext cx="7777163" cy="463550"/>
          </a:xfrm>
        </p:spPr>
        <p:txBody>
          <a:bodyPr/>
          <a:lstStyle/>
          <a:p>
            <a:r>
              <a:rPr lang="ja-JP" altLang="en-US" dirty="0"/>
              <a:t>伝票のフローイメージ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E168DF-32AB-4EE3-98B2-ACADC71DB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819006"/>
            <a:ext cx="8642350" cy="737785"/>
          </a:xfrm>
        </p:spPr>
        <p:txBody>
          <a:bodyPr/>
          <a:lstStyle/>
          <a:p>
            <a:r>
              <a:rPr lang="ja-JP" altLang="en-US" dirty="0"/>
              <a:t>業務システム（</a:t>
            </a:r>
            <a:r>
              <a:rPr lang="en-US" altLang="ja-JP" dirty="0"/>
              <a:t>Lester/</a:t>
            </a:r>
            <a:r>
              <a:rPr lang="ja-JP" altLang="en-US" dirty="0"/>
              <a:t>子会社</a:t>
            </a:r>
            <a:r>
              <a:rPr lang="en-US" altLang="ja-JP" dirty="0"/>
              <a:t>NEOS</a:t>
            </a:r>
            <a:r>
              <a:rPr lang="ja-JP" altLang="en-US" dirty="0"/>
              <a:t>、海外：</a:t>
            </a:r>
            <a:r>
              <a:rPr lang="en-US" altLang="ja-JP" dirty="0"/>
              <a:t>GTC</a:t>
            </a:r>
            <a:r>
              <a:rPr lang="ja-JP" altLang="en-US" dirty="0"/>
              <a:t>）から取引データが連携され、</a:t>
            </a:r>
            <a:r>
              <a:rPr lang="en-US" altLang="ja-JP" dirty="0"/>
              <a:t>G/L</a:t>
            </a:r>
            <a:r>
              <a:rPr lang="ja-JP" altLang="en-US" dirty="0"/>
              <a:t>に転記される。伝票を元に、支払処理や、各種レポートの生成を行う。</a:t>
            </a: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3091002C-DD6F-42CB-A0C1-99BE54442A61}"/>
              </a:ext>
            </a:extLst>
          </p:cNvPr>
          <p:cNvGrpSpPr/>
          <p:nvPr/>
        </p:nvGrpSpPr>
        <p:grpSpPr>
          <a:xfrm>
            <a:off x="250825" y="1916832"/>
            <a:ext cx="8497639" cy="3888432"/>
            <a:chOff x="114315" y="1424940"/>
            <a:chExt cx="9072548" cy="3780855"/>
          </a:xfrm>
        </p:grpSpPr>
        <p:sp>
          <p:nvSpPr>
            <p:cNvPr id="90" name="フローチャート: 処理 89">
              <a:extLst>
                <a:ext uri="{FF2B5EF4-FFF2-40B4-BE49-F238E27FC236}">
                  <a16:creationId xmlns:a16="http://schemas.microsoft.com/office/drawing/2014/main" id="{00000000-0008-0000-0000-000002000000}"/>
                </a:ext>
              </a:extLst>
            </p:cNvPr>
            <p:cNvSpPr/>
            <p:nvPr/>
          </p:nvSpPr>
          <p:spPr>
            <a:xfrm>
              <a:off x="114315" y="1956434"/>
              <a:ext cx="1585897" cy="1824990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Lester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3200" kern="0" dirty="0">
                  <a:solidFill>
                    <a:sysClr val="window" lastClr="FFFFFF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NEOS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GTC</a:t>
              </a:r>
            </a:p>
          </p:txBody>
        </p:sp>
        <p:sp>
          <p:nvSpPr>
            <p:cNvPr id="91" name="フローチャート: 処理 90">
              <a:extLst>
                <a:ext uri="{FF2B5EF4-FFF2-40B4-BE49-F238E27FC236}">
                  <a16:creationId xmlns:a16="http://schemas.microsoft.com/office/drawing/2014/main" id="{00000000-0008-0000-0000-000003000000}"/>
                </a:ext>
              </a:extLst>
            </p:cNvPr>
            <p:cNvSpPr/>
            <p:nvPr/>
          </p:nvSpPr>
          <p:spPr>
            <a:xfrm>
              <a:off x="2271713" y="1424940"/>
              <a:ext cx="6915150" cy="3780855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A0E6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フローチャート: 処理 91">
              <a:extLst>
                <a:ext uri="{FF2B5EF4-FFF2-40B4-BE49-F238E27FC236}">
                  <a16:creationId xmlns:a16="http://schemas.microsoft.com/office/drawing/2014/main" id="{00000000-0008-0000-0000-000004000000}"/>
                </a:ext>
              </a:extLst>
            </p:cNvPr>
            <p:cNvSpPr/>
            <p:nvPr/>
          </p:nvSpPr>
          <p:spPr>
            <a:xfrm>
              <a:off x="3519489" y="1946909"/>
              <a:ext cx="1238249" cy="775335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AR</a:t>
              </a:r>
              <a:endPara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フローチャート: 処理 92">
              <a:extLst>
                <a:ext uri="{FF2B5EF4-FFF2-40B4-BE49-F238E27FC236}">
                  <a16:creationId xmlns:a16="http://schemas.microsoft.com/office/drawing/2014/main" id="{00000000-0008-0000-0000-000005000000}"/>
                </a:ext>
              </a:extLst>
            </p:cNvPr>
            <p:cNvSpPr/>
            <p:nvPr/>
          </p:nvSpPr>
          <p:spPr>
            <a:xfrm>
              <a:off x="3509963" y="3086100"/>
              <a:ext cx="1219200" cy="714373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AP</a:t>
              </a:r>
              <a:endParaRPr kumimoji="1" lang="ja-JP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フローチャート: 処理 93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SpPr/>
            <p:nvPr/>
          </p:nvSpPr>
          <p:spPr>
            <a:xfrm>
              <a:off x="5538788" y="1975485"/>
              <a:ext cx="904875" cy="1805939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GL</a:t>
              </a:r>
              <a:endPara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フローチャート: 処理 94">
              <a:extLst>
                <a:ext uri="{FF2B5EF4-FFF2-40B4-BE49-F238E27FC236}">
                  <a16:creationId xmlns:a16="http://schemas.microsoft.com/office/drawing/2014/main" id="{00000000-0008-0000-0000-000007000000}"/>
                </a:ext>
              </a:extLst>
            </p:cNvPr>
            <p:cNvSpPr/>
            <p:nvPr/>
          </p:nvSpPr>
          <p:spPr>
            <a:xfrm>
              <a:off x="3519488" y="4312921"/>
              <a:ext cx="2990850" cy="756284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800" kern="0" dirty="0">
                  <a:solidFill>
                    <a:sysClr val="window" lastClr="FFFFFF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直接投入</a:t>
              </a:r>
              <a:br>
                <a:rPr lang="en-US" altLang="ja-JP" sz="1800" kern="0" dirty="0">
                  <a:solidFill>
                    <a:sysClr val="window" lastClr="FFFFFF"/>
                  </a:solidFill>
                  <a:latin typeface="Calibri" panose="020F0502020204030204"/>
                  <a:ea typeface="ＭＳ Ｐゴシック" panose="020B0600070205080204" pitchFamily="50" charset="-128"/>
                </a:rPr>
              </a:br>
              <a:r>
                <a:rPr lang="ja-JP" altLang="en-US" sz="1800" kern="0" dirty="0">
                  <a:solidFill>
                    <a:sysClr val="window" lastClr="FFFFFF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（経費、月次振替等）</a:t>
              </a:r>
              <a:endParaRPr lang="en-US" altLang="ja-JP" sz="1800" kern="0" dirty="0">
                <a:solidFill>
                  <a:sysClr val="window" lastClr="FFFFFF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96" name="右矢印 7">
              <a:extLst>
                <a:ext uri="{FF2B5EF4-FFF2-40B4-BE49-F238E27FC236}">
                  <a16:creationId xmlns:a16="http://schemas.microsoft.com/office/drawing/2014/main" id="{00000000-0008-0000-0000-000008000000}"/>
                </a:ext>
              </a:extLst>
            </p:cNvPr>
            <p:cNvSpPr/>
            <p:nvPr/>
          </p:nvSpPr>
          <p:spPr>
            <a:xfrm>
              <a:off x="1814513" y="2219324"/>
              <a:ext cx="1581150" cy="259080"/>
            </a:xfrm>
            <a:prstGeom prst="rightArrow">
              <a:avLst/>
            </a:prstGeom>
            <a:solidFill>
              <a:srgbClr val="385D8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右矢印 9">
              <a:extLst>
                <a:ext uri="{FF2B5EF4-FFF2-40B4-BE49-F238E27FC236}">
                  <a16:creationId xmlns:a16="http://schemas.microsoft.com/office/drawing/2014/main" id="{00000000-0008-0000-0000-00000A000000}"/>
                </a:ext>
              </a:extLst>
            </p:cNvPr>
            <p:cNvSpPr/>
            <p:nvPr/>
          </p:nvSpPr>
          <p:spPr>
            <a:xfrm>
              <a:off x="1795463" y="3307079"/>
              <a:ext cx="1581150" cy="262890"/>
            </a:xfrm>
            <a:prstGeom prst="rightArrow">
              <a:avLst/>
            </a:prstGeom>
            <a:solidFill>
              <a:srgbClr val="385D8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右矢印 10">
              <a:extLst>
                <a:ext uri="{FF2B5EF4-FFF2-40B4-BE49-F238E27FC236}">
                  <a16:creationId xmlns:a16="http://schemas.microsoft.com/office/drawing/2014/main" id="{00000000-0008-0000-0000-00000B000000}"/>
                </a:ext>
              </a:extLst>
            </p:cNvPr>
            <p:cNvSpPr/>
            <p:nvPr/>
          </p:nvSpPr>
          <p:spPr>
            <a:xfrm>
              <a:off x="4833938" y="2209799"/>
              <a:ext cx="600075" cy="230505"/>
            </a:xfrm>
            <a:prstGeom prst="rightArrow">
              <a:avLst/>
            </a:prstGeom>
            <a:solidFill>
              <a:srgbClr val="385D8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右矢印 11">
              <a:extLst>
                <a:ext uri="{FF2B5EF4-FFF2-40B4-BE49-F238E27FC236}">
                  <a16:creationId xmlns:a16="http://schemas.microsoft.com/office/drawing/2014/main" id="{00000000-0008-0000-0000-00000C000000}"/>
                </a:ext>
              </a:extLst>
            </p:cNvPr>
            <p:cNvSpPr/>
            <p:nvPr/>
          </p:nvSpPr>
          <p:spPr>
            <a:xfrm>
              <a:off x="4824413" y="3354704"/>
              <a:ext cx="600075" cy="234315"/>
            </a:xfrm>
            <a:prstGeom prst="rightArrow">
              <a:avLst/>
            </a:prstGeom>
            <a:solidFill>
              <a:srgbClr val="385D8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右矢印 12">
              <a:extLst>
                <a:ext uri="{FF2B5EF4-FFF2-40B4-BE49-F238E27FC236}">
                  <a16:creationId xmlns:a16="http://schemas.microsoft.com/office/drawing/2014/main" id="{00000000-0008-0000-0000-00000D000000}"/>
                </a:ext>
              </a:extLst>
            </p:cNvPr>
            <p:cNvSpPr/>
            <p:nvPr/>
          </p:nvSpPr>
          <p:spPr>
            <a:xfrm rot="16200000">
              <a:off x="3856673" y="3977638"/>
              <a:ext cx="401955" cy="123825"/>
            </a:xfrm>
            <a:prstGeom prst="rightArrow">
              <a:avLst/>
            </a:prstGeom>
            <a:solidFill>
              <a:srgbClr val="385D8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右矢印 14">
              <a:extLst>
                <a:ext uri="{FF2B5EF4-FFF2-40B4-BE49-F238E27FC236}">
                  <a16:creationId xmlns:a16="http://schemas.microsoft.com/office/drawing/2014/main" id="{00000000-0008-0000-0000-00000F000000}"/>
                </a:ext>
              </a:extLst>
            </p:cNvPr>
            <p:cNvSpPr/>
            <p:nvPr/>
          </p:nvSpPr>
          <p:spPr>
            <a:xfrm rot="16200000">
              <a:off x="5761673" y="3987164"/>
              <a:ext cx="401955" cy="123825"/>
            </a:xfrm>
            <a:prstGeom prst="rightArrow">
              <a:avLst/>
            </a:prstGeom>
            <a:solidFill>
              <a:srgbClr val="385D8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上下矢印 16">
              <a:extLst>
                <a:ext uri="{FF2B5EF4-FFF2-40B4-BE49-F238E27FC236}">
                  <a16:creationId xmlns:a16="http://schemas.microsoft.com/office/drawing/2014/main" id="{00000000-0008-0000-0000-000011000000}"/>
                </a:ext>
              </a:extLst>
            </p:cNvPr>
            <p:cNvSpPr/>
            <p:nvPr/>
          </p:nvSpPr>
          <p:spPr>
            <a:xfrm>
              <a:off x="4033838" y="2741294"/>
              <a:ext cx="85725" cy="287655"/>
            </a:xfrm>
            <a:prstGeom prst="upDownArrow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テキスト ボックス 17">
              <a:extLst>
                <a:ext uri="{FF2B5EF4-FFF2-40B4-BE49-F238E27FC236}">
                  <a16:creationId xmlns:a16="http://schemas.microsoft.com/office/drawing/2014/main" id="{00000000-0008-0000-0000-000012000000}"/>
                </a:ext>
              </a:extLst>
            </p:cNvPr>
            <p:cNvSpPr txBox="1"/>
            <p:nvPr/>
          </p:nvSpPr>
          <p:spPr>
            <a:xfrm>
              <a:off x="2403064" y="2677362"/>
              <a:ext cx="981074" cy="421005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000" kern="0" dirty="0">
                  <a:solidFill>
                    <a:sysClr val="windowText" lastClr="0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連携</a:t>
              </a:r>
              <a:endPara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テキスト ボックス 18">
              <a:extLst>
                <a:ext uri="{FF2B5EF4-FFF2-40B4-BE49-F238E27FC236}">
                  <a16:creationId xmlns:a16="http://schemas.microsoft.com/office/drawing/2014/main" id="{00000000-0008-0000-0000-000013000000}"/>
                </a:ext>
              </a:extLst>
            </p:cNvPr>
            <p:cNvSpPr txBox="1"/>
            <p:nvPr/>
          </p:nvSpPr>
          <p:spPr>
            <a:xfrm>
              <a:off x="4252915" y="2731769"/>
              <a:ext cx="809626" cy="347422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000" kern="0" dirty="0">
                  <a:solidFill>
                    <a:sysClr val="windowText" lastClr="0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相殺</a:t>
              </a:r>
              <a:endPara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テキスト ボックス 19">
              <a:extLst>
                <a:ext uri="{FF2B5EF4-FFF2-40B4-BE49-F238E27FC236}">
                  <a16:creationId xmlns:a16="http://schemas.microsoft.com/office/drawing/2014/main" id="{00000000-0008-0000-0000-000014000000}"/>
                </a:ext>
              </a:extLst>
            </p:cNvPr>
            <p:cNvSpPr txBox="1"/>
            <p:nvPr/>
          </p:nvSpPr>
          <p:spPr>
            <a:xfrm>
              <a:off x="4757739" y="3835398"/>
              <a:ext cx="904875" cy="421006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defPPr>
                <a:defRPr lang="ja-JP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 kern="0">
                  <a:solidFill>
                    <a:sysClr val="windowText" lastClr="000000"/>
                  </a:solidFill>
                  <a:latin typeface="Calibri" panose="020F0502020204030204"/>
                  <a:ea typeface="ＭＳ Ｐゴシック" panose="020B0600070205080204" pitchFamily="50" charset="-128"/>
                </a:defRPr>
              </a:lvl1pPr>
              <a:lvl2pPr indent="0">
                <a:defRPr sz="1100">
                  <a:solidFill>
                    <a:schemeClr val="dk1"/>
                  </a:solidFill>
                </a:defRPr>
              </a:lvl2pPr>
              <a:lvl3pPr indent="0">
                <a:defRPr sz="1100">
                  <a:solidFill>
                    <a:schemeClr val="dk1"/>
                  </a:solidFill>
                </a:defRPr>
              </a:lvl3pPr>
              <a:lvl4pPr indent="0">
                <a:defRPr sz="1100">
                  <a:solidFill>
                    <a:schemeClr val="dk1"/>
                  </a:solidFill>
                </a:defRPr>
              </a:lvl4pPr>
              <a:lvl5pPr indent="0">
                <a:defRPr sz="1100">
                  <a:solidFill>
                    <a:schemeClr val="dk1"/>
                  </a:solidFill>
                </a:defRPr>
              </a:lvl5pPr>
              <a:lvl6pPr indent="0">
                <a:defRPr sz="1100">
                  <a:solidFill>
                    <a:schemeClr val="dk1"/>
                  </a:solidFill>
                </a:defRPr>
              </a:lvl6pPr>
              <a:lvl7pPr indent="0">
                <a:defRPr sz="1100">
                  <a:solidFill>
                    <a:schemeClr val="dk1"/>
                  </a:solidFill>
                </a:defRPr>
              </a:lvl7pPr>
              <a:lvl8pPr indent="0">
                <a:defRPr sz="1100">
                  <a:solidFill>
                    <a:schemeClr val="dk1"/>
                  </a:solidFill>
                </a:defRPr>
              </a:lvl8pPr>
              <a:lvl9pPr indent="0">
                <a:defRPr sz="1100">
                  <a:solidFill>
                    <a:schemeClr val="dk1"/>
                  </a:solidFill>
                </a:defRPr>
              </a:lvl9pPr>
            </a:lstStyle>
            <a:p>
              <a:r>
                <a:rPr lang="ja-JP" altLang="en-US" dirty="0"/>
                <a:t>支払</a:t>
              </a:r>
            </a:p>
          </p:txBody>
        </p:sp>
        <p:sp>
          <p:nvSpPr>
            <p:cNvPr id="106" name="テキスト ボックス 20">
              <a:extLst>
                <a:ext uri="{FF2B5EF4-FFF2-40B4-BE49-F238E27FC236}">
                  <a16:creationId xmlns:a16="http://schemas.microsoft.com/office/drawing/2014/main" id="{00000000-0008-0000-0000-000015000000}"/>
                </a:ext>
              </a:extLst>
            </p:cNvPr>
            <p:cNvSpPr txBox="1"/>
            <p:nvPr/>
          </p:nvSpPr>
          <p:spPr>
            <a:xfrm>
              <a:off x="4748214" y="1501140"/>
              <a:ext cx="904875" cy="39243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000" kern="0" dirty="0">
                  <a:solidFill>
                    <a:sysClr val="windowText" lastClr="00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請求</a:t>
              </a:r>
              <a:endPara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7" name="フローチャート: 処理 106">
              <a:extLst>
                <a:ext uri="{FF2B5EF4-FFF2-40B4-BE49-F238E27FC236}">
                  <a16:creationId xmlns:a16="http://schemas.microsoft.com/office/drawing/2014/main" id="{00000000-0008-0000-0000-000016000000}"/>
                </a:ext>
              </a:extLst>
            </p:cNvPr>
            <p:cNvSpPr/>
            <p:nvPr/>
          </p:nvSpPr>
          <p:spPr>
            <a:xfrm>
              <a:off x="7053263" y="1994533"/>
              <a:ext cx="1888836" cy="3046095"/>
            </a:xfrm>
            <a:prstGeom prst="flowChartProcess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Report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Trial balance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BS,PL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VAT report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SOA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Daily journal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Expense summary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AP,AR summary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右矢印 11">
              <a:extLst>
                <a:ext uri="{FF2B5EF4-FFF2-40B4-BE49-F238E27FC236}">
                  <a16:creationId xmlns:a16="http://schemas.microsoft.com/office/drawing/2014/main" id="{10063728-33D3-40FB-AF98-9148E06D3EFE}"/>
                </a:ext>
              </a:extLst>
            </p:cNvPr>
            <p:cNvSpPr/>
            <p:nvPr/>
          </p:nvSpPr>
          <p:spPr>
            <a:xfrm>
              <a:off x="6463303" y="2805795"/>
              <a:ext cx="523285" cy="292572"/>
            </a:xfrm>
            <a:prstGeom prst="rightArrow">
              <a:avLst/>
            </a:prstGeom>
            <a:solidFill>
              <a:srgbClr val="385D8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2487CCD0-2413-4E9B-87F1-15363D89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21" y="1960723"/>
            <a:ext cx="1003290" cy="4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3347A56-7122-4098-8433-6BC2E8D8521D}"/>
              </a:ext>
            </a:extLst>
          </p:cNvPr>
          <p:cNvSpPr txBox="1"/>
          <p:nvPr/>
        </p:nvSpPr>
        <p:spPr>
          <a:xfrm>
            <a:off x="3440111" y="5888241"/>
            <a:ext cx="53083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AR: Accounts Receivable</a:t>
            </a:r>
            <a:r>
              <a:rPr lang="ja-JP" altLang="en-US" sz="1200" dirty="0"/>
              <a:t>（売掛金、未収入金等）</a:t>
            </a:r>
            <a:endParaRPr lang="en-US" altLang="ja-JP" sz="1200" dirty="0"/>
          </a:p>
          <a:p>
            <a:r>
              <a:rPr lang="en-US" altLang="ja-JP" sz="1200" dirty="0"/>
              <a:t>AP: Accounts Payable</a:t>
            </a:r>
            <a:r>
              <a:rPr lang="ja-JP" altLang="en-US" sz="1200" dirty="0"/>
              <a:t>（買掛金、未払費用等）</a:t>
            </a:r>
            <a:endParaRPr lang="en-US" altLang="ja-JP" sz="1200" dirty="0"/>
          </a:p>
          <a:p>
            <a:r>
              <a:rPr lang="ja-JP" altLang="en-US" sz="1200" dirty="0"/>
              <a:t>これらは、得意先・仕入先コードを通して記帳する</a:t>
            </a:r>
            <a:r>
              <a:rPr lang="en-US" altLang="ja-JP" sz="1200" dirty="0"/>
              <a:t>【</a:t>
            </a:r>
            <a:r>
              <a:rPr lang="ja-JP" altLang="en-US" sz="1200" dirty="0"/>
              <a:t>統制勘定</a:t>
            </a:r>
            <a:r>
              <a:rPr lang="en-US" altLang="ja-JP" sz="1200" dirty="0"/>
              <a:t>】</a:t>
            </a:r>
            <a:r>
              <a:rPr lang="ja-JP" altLang="en-US" sz="1200" dirty="0"/>
              <a:t>である。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15812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B518CE7-D771-455F-95C9-0E8E753B3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260648"/>
            <a:ext cx="8642350" cy="6048672"/>
          </a:xfrm>
        </p:spPr>
        <p:txBody>
          <a:bodyPr/>
          <a:lstStyle/>
          <a:p>
            <a:r>
              <a:rPr lang="ja-JP" altLang="en-US" dirty="0"/>
              <a:t>はじめに</a:t>
            </a:r>
            <a:endParaRPr lang="en-US" altLang="ja-JP" dirty="0"/>
          </a:p>
          <a:p>
            <a:r>
              <a:rPr lang="ja-JP" altLang="en-US" dirty="0"/>
              <a:t>基本操作</a:t>
            </a:r>
            <a:endParaRPr lang="en-US" altLang="ja-JP" dirty="0"/>
          </a:p>
          <a:p>
            <a:pPr lvl="1"/>
            <a:r>
              <a:rPr lang="ja-JP" altLang="en-US" dirty="0"/>
              <a:t>インストール、ログオン</a:t>
            </a:r>
            <a:endParaRPr lang="en-US" altLang="ja-JP" dirty="0"/>
          </a:p>
          <a:p>
            <a:pPr lvl="1"/>
            <a:r>
              <a:rPr lang="ja-JP" altLang="en-US" dirty="0"/>
              <a:t>パスワードの変更</a:t>
            </a:r>
            <a:endParaRPr lang="en-US" altLang="ja-JP" dirty="0"/>
          </a:p>
          <a:p>
            <a:pPr lvl="1"/>
            <a:r>
              <a:rPr lang="ja-JP" altLang="en-US" dirty="0"/>
              <a:t>各種業務画面の起動方法</a:t>
            </a:r>
            <a:endParaRPr lang="en-US" altLang="ja-JP" dirty="0"/>
          </a:p>
          <a:p>
            <a:r>
              <a:rPr lang="ja-JP" altLang="en-US" dirty="0"/>
              <a:t>伝票のフローイメージ</a:t>
            </a:r>
            <a:endParaRPr lang="en-US" altLang="ja-JP" dirty="0"/>
          </a:p>
          <a:p>
            <a:r>
              <a:rPr lang="ja-JP" altLang="en-US" dirty="0">
                <a:solidFill>
                  <a:srgbClr val="274DA8"/>
                </a:solidFill>
              </a:rPr>
              <a:t>伝票照会</a:t>
            </a:r>
            <a:endParaRPr lang="en-US" altLang="ja-JP" dirty="0">
              <a:solidFill>
                <a:srgbClr val="274DA8"/>
              </a:solidFill>
            </a:endParaRPr>
          </a:p>
          <a:p>
            <a:r>
              <a:rPr lang="ja-JP" altLang="en-US" dirty="0"/>
              <a:t>伝票の入力</a:t>
            </a:r>
            <a:endParaRPr lang="en-US" altLang="ja-JP" dirty="0"/>
          </a:p>
          <a:p>
            <a:pPr lvl="1"/>
            <a:r>
              <a:rPr lang="ja-JP" altLang="en-US" dirty="0"/>
              <a:t>画面</a:t>
            </a:r>
            <a:endParaRPr lang="en-US" altLang="ja-JP" dirty="0"/>
          </a:p>
          <a:p>
            <a:pPr lvl="1"/>
            <a:r>
              <a:rPr lang="ja-JP" altLang="en-US" dirty="0"/>
              <a:t>転記キー</a:t>
            </a:r>
            <a:endParaRPr lang="en-US" altLang="ja-JP" dirty="0"/>
          </a:p>
          <a:p>
            <a:pPr lvl="1"/>
            <a:r>
              <a:rPr lang="ja-JP" altLang="en-US" dirty="0"/>
              <a:t>特殊仕訳</a:t>
            </a:r>
            <a:endParaRPr lang="en-US" altLang="ja-JP" dirty="0"/>
          </a:p>
          <a:p>
            <a:r>
              <a:rPr lang="ja-JP" altLang="en-US" dirty="0"/>
              <a:t>仕入先明細、消込管理</a:t>
            </a:r>
            <a:endParaRPr lang="en-US" altLang="ja-JP" dirty="0"/>
          </a:p>
          <a:p>
            <a:r>
              <a:rPr lang="ja-JP" altLang="en-US" dirty="0"/>
              <a:t>反対仕訳</a:t>
            </a:r>
            <a:endParaRPr lang="en-US" altLang="ja-JP" dirty="0"/>
          </a:p>
          <a:p>
            <a:r>
              <a:rPr lang="ja-JP" altLang="en-US" dirty="0"/>
              <a:t>各種レポート、照会機能</a:t>
            </a:r>
            <a:endParaRPr lang="en-US" altLang="ja-JP" dirty="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2D0B7241-599C-435B-819D-6C10DBBCE8BC}"/>
              </a:ext>
            </a:extLst>
          </p:cNvPr>
          <p:cNvSpPr txBox="1">
            <a:spLocks/>
          </p:cNvSpPr>
          <p:nvPr/>
        </p:nvSpPr>
        <p:spPr>
          <a:xfrm>
            <a:off x="7596336" y="6586538"/>
            <a:ext cx="1547664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FCEBB0-7918-47E7-A9D9-3491A0C77D89}" type="slidenum">
              <a:rPr lang="ja-JP" altLang="en-US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750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371999B-5BE4-4A87-92D4-5682EE432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6336" y="6586538"/>
            <a:ext cx="1547664" cy="271462"/>
          </a:xfrm>
        </p:spPr>
        <p:txBody>
          <a:bodyPr/>
          <a:lstStyle/>
          <a:p>
            <a:fld id="{F0FCEBB0-7918-47E7-A9D9-3491A0C77D89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E9E8CCF-11E1-4B6A-A5B2-D0F93AF2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7" y="184448"/>
            <a:ext cx="7777163" cy="463550"/>
          </a:xfrm>
        </p:spPr>
        <p:txBody>
          <a:bodyPr/>
          <a:lstStyle/>
          <a:p>
            <a:r>
              <a:rPr lang="ja-JP" altLang="en-US" dirty="0"/>
              <a:t>伝票照会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6D8D96-D4D7-46E2-8005-3650AA33D0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819006"/>
            <a:ext cx="8642350" cy="737785"/>
          </a:xfrm>
        </p:spPr>
        <p:txBody>
          <a:bodyPr/>
          <a:lstStyle/>
          <a:p>
            <a:r>
              <a:rPr lang="ja-JP" altLang="en-US" dirty="0"/>
              <a:t>トランザクションコード</a:t>
            </a:r>
            <a:r>
              <a:rPr lang="en-US" altLang="ja-JP" dirty="0"/>
              <a:t>(T-Code):</a:t>
            </a:r>
            <a:r>
              <a:rPr lang="ja-JP" altLang="en-US" dirty="0"/>
              <a:t> </a:t>
            </a:r>
            <a:r>
              <a:rPr lang="en-US" altLang="ja-JP" dirty="0"/>
              <a:t>FB03</a:t>
            </a:r>
          </a:p>
          <a:p>
            <a:endParaRPr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FE1F4C-2E0B-4499-B1D8-315C9C5E488D}"/>
              </a:ext>
            </a:extLst>
          </p:cNvPr>
          <p:cNvSpPr txBox="1"/>
          <p:nvPr/>
        </p:nvSpPr>
        <p:spPr>
          <a:xfrm>
            <a:off x="37477" y="2780927"/>
            <a:ext cx="4683031" cy="927873"/>
          </a:xfrm>
          <a:prstGeom prst="rect">
            <a:avLst/>
          </a:prstGeom>
        </p:spPr>
        <p:txBody>
          <a:bodyPr/>
          <a:lstStyle>
            <a:lvl1pPr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15963" indent="-354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077913" indent="-36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accent1"/>
                </a:solidFill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ja-JP" altLang="en-US" dirty="0"/>
              <a:t>②または、伝票一覧を押下し、条件で検索する</a:t>
            </a:r>
            <a:endParaRPr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7ADFD2D-32B3-439E-AA80-BA3899B2587A}"/>
              </a:ext>
            </a:extLst>
          </p:cNvPr>
          <p:cNvSpPr txBox="1"/>
          <p:nvPr/>
        </p:nvSpPr>
        <p:spPr>
          <a:xfrm>
            <a:off x="37478" y="1213945"/>
            <a:ext cx="4683032" cy="463550"/>
          </a:xfrm>
          <a:prstGeom prst="rect">
            <a:avLst/>
          </a:prstGeom>
        </p:spPr>
        <p:txBody>
          <a:bodyPr/>
          <a:lstStyle>
            <a:lvl1pPr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15963" indent="-354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077913" indent="-36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accent1"/>
                </a:solidFill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ja-JP" altLang="en-US" dirty="0"/>
              <a:t>①伝票番号以下、３項目を入力して</a:t>
            </a:r>
            <a:r>
              <a:rPr lang="en-US" altLang="ja-JP" dirty="0"/>
              <a:t>Enter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B4B23CE-C559-40BD-8DED-B1CF79FA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0" y="1572011"/>
            <a:ext cx="2603985" cy="1194242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17946AA-7AE8-47CC-A515-709DE3CC7F62}"/>
              </a:ext>
            </a:extLst>
          </p:cNvPr>
          <p:cNvGrpSpPr/>
          <p:nvPr/>
        </p:nvGrpSpPr>
        <p:grpSpPr>
          <a:xfrm>
            <a:off x="495750" y="3195893"/>
            <a:ext cx="2658676" cy="1219324"/>
            <a:chOff x="171714" y="3226148"/>
            <a:chExt cx="2658676" cy="1219324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E67E6E7-B933-4B24-9722-60E205678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714" y="3226148"/>
              <a:ext cx="2658676" cy="1219324"/>
            </a:xfrm>
            <a:prstGeom prst="rect">
              <a:avLst/>
            </a:prstGeom>
          </p:spPr>
        </p:pic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6E725085-3AFA-4AC9-91B0-DFACE102136E}"/>
                </a:ext>
              </a:extLst>
            </p:cNvPr>
            <p:cNvSpPr/>
            <p:nvPr/>
          </p:nvSpPr>
          <p:spPr bwMode="auto">
            <a:xfrm>
              <a:off x="171714" y="3407966"/>
              <a:ext cx="648072" cy="19049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4FCE1EF-8159-435E-B6D2-730D7BE53322}"/>
              </a:ext>
            </a:extLst>
          </p:cNvPr>
          <p:cNvGrpSpPr/>
          <p:nvPr/>
        </p:nvGrpSpPr>
        <p:grpSpPr>
          <a:xfrm>
            <a:off x="2649388" y="3084590"/>
            <a:ext cx="5378599" cy="3438725"/>
            <a:chOff x="2649388" y="3084590"/>
            <a:chExt cx="5378599" cy="3438725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A2070F59-CE63-4D1D-9EA0-0EDFB6A36E1A}"/>
                </a:ext>
              </a:extLst>
            </p:cNvPr>
            <p:cNvGrpSpPr/>
            <p:nvPr/>
          </p:nvGrpSpPr>
          <p:grpSpPr>
            <a:xfrm>
              <a:off x="2649388" y="3533980"/>
              <a:ext cx="5378599" cy="2989335"/>
              <a:chOff x="2460816" y="2750525"/>
              <a:chExt cx="6652602" cy="369740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B2E3A743-2466-4D18-8C20-5AFA5B6406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0816" y="2750525"/>
                <a:ext cx="6652602" cy="3697404"/>
              </a:xfrm>
              <a:prstGeom prst="rect">
                <a:avLst/>
              </a:prstGeom>
            </p:spPr>
          </p:pic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9A0EABA3-046D-42DB-A806-6B96F7008AEF}"/>
                  </a:ext>
                </a:extLst>
              </p:cNvPr>
              <p:cNvSpPr/>
              <p:nvPr/>
            </p:nvSpPr>
            <p:spPr bwMode="auto">
              <a:xfrm>
                <a:off x="2491398" y="3002660"/>
                <a:ext cx="208394" cy="167534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DB14D48-E187-45CE-8FA9-E250E2ABB99D}"/>
                </a:ext>
              </a:extLst>
            </p:cNvPr>
            <p:cNvSpPr txBox="1"/>
            <p:nvPr/>
          </p:nvSpPr>
          <p:spPr>
            <a:xfrm>
              <a:off x="4720510" y="3084590"/>
              <a:ext cx="1842478" cy="2831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200" dirty="0"/>
                <a:t>実行ボタン （または</a:t>
              </a:r>
              <a:r>
                <a:rPr lang="en-US" altLang="ja-JP" sz="1200" dirty="0"/>
                <a:t>F8</a:t>
              </a:r>
              <a:r>
                <a:rPr lang="ja-JP" altLang="en-US" sz="1200" dirty="0"/>
                <a:t>）</a:t>
              </a:r>
              <a:endParaRPr kumimoji="1" lang="ja-JP" altLang="en-US" sz="1200" dirty="0"/>
            </a:p>
          </p:txBody>
        </p:sp>
      </p:grp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EB9CA2C-F96B-446E-B403-104E0F25B3DF}"/>
              </a:ext>
            </a:extLst>
          </p:cNvPr>
          <p:cNvCxnSpPr>
            <a:cxnSpLocks/>
            <a:stCxn id="25" idx="6"/>
            <a:endCxn id="14" idx="1"/>
          </p:cNvCxnSpPr>
          <p:nvPr/>
        </p:nvCxnSpPr>
        <p:spPr bwMode="auto">
          <a:xfrm flipV="1">
            <a:off x="2842599" y="3226148"/>
            <a:ext cx="1877911" cy="579408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34902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6350" cap="flat" cmpd="sng" algn="ctr">
            <a:solidFill>
              <a:srgbClr val="00008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4036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4E5AAC0-8160-4A61-850F-27C863790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DCB8018-C615-4350-A864-78BBA4B7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伝票画面の見方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13BFA9-9E32-4735-8446-49BCDB5AA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819006"/>
            <a:ext cx="8642350" cy="73778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借方をプラス、貸方をマイナスで表示し、合計</a:t>
            </a:r>
            <a:r>
              <a:rPr lang="ja-JP" altLang="en-US" dirty="0"/>
              <a:t>を</a:t>
            </a:r>
            <a:r>
              <a:rPr kumimoji="1" lang="ja-JP" altLang="en-US" dirty="0"/>
              <a:t>０と</a:t>
            </a:r>
            <a:r>
              <a:rPr lang="ja-JP" altLang="en-US" dirty="0"/>
              <a:t>することで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貸借一致を確認できるようになっている。</a:t>
            </a:r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E2442F-462C-4801-9799-CB373FDB16B9}"/>
              </a:ext>
            </a:extLst>
          </p:cNvPr>
          <p:cNvSpPr txBox="1"/>
          <p:nvPr/>
        </p:nvSpPr>
        <p:spPr>
          <a:xfrm>
            <a:off x="4788024" y="5418709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もっとも重要な日付。月次は、この日付によって決まる。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9C0C040-24BB-4DDB-B91D-C46349BC240D}"/>
              </a:ext>
            </a:extLst>
          </p:cNvPr>
          <p:cNvGrpSpPr/>
          <p:nvPr/>
        </p:nvGrpSpPr>
        <p:grpSpPr>
          <a:xfrm>
            <a:off x="246070" y="1691390"/>
            <a:ext cx="8638520" cy="3609817"/>
            <a:chOff x="246070" y="1691390"/>
            <a:chExt cx="8638520" cy="360981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BD2B4440-C04E-4287-8B69-53F47DC8F2F5}"/>
                </a:ext>
              </a:extLst>
            </p:cNvPr>
            <p:cNvGrpSpPr/>
            <p:nvPr/>
          </p:nvGrpSpPr>
          <p:grpSpPr>
            <a:xfrm>
              <a:off x="246070" y="1691390"/>
              <a:ext cx="8638520" cy="3609817"/>
              <a:chOff x="246070" y="1691390"/>
              <a:chExt cx="8638520" cy="3609817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EBF5A3A5-5D34-4681-AF40-AB9F25A82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6070" y="1691390"/>
                <a:ext cx="8638520" cy="3609817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7A1F21E2-F40A-4128-A4AF-4ED11302EB9B}"/>
                  </a:ext>
                </a:extLst>
              </p:cNvPr>
              <p:cNvSpPr/>
              <p:nvPr/>
            </p:nvSpPr>
            <p:spPr bwMode="auto">
              <a:xfrm>
                <a:off x="2699792" y="3320988"/>
                <a:ext cx="1872208" cy="252028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50" charset="-128"/>
                </a:endParaRP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26A86EB3-59AD-4E6D-B24B-6750E6CF9036}"/>
                </a:ext>
              </a:extLst>
            </p:cNvPr>
            <p:cNvGrpSpPr/>
            <p:nvPr/>
          </p:nvGrpSpPr>
          <p:grpSpPr>
            <a:xfrm>
              <a:off x="5980348" y="2626852"/>
              <a:ext cx="2047642" cy="802148"/>
              <a:chOff x="5980348" y="2626852"/>
              <a:chExt cx="2047642" cy="802148"/>
            </a:xfrm>
          </p:grpSpPr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A830CFC-F137-40F8-9731-EAA543D64308}"/>
                  </a:ext>
                </a:extLst>
              </p:cNvPr>
              <p:cNvSpPr txBox="1"/>
              <p:nvPr/>
            </p:nvSpPr>
            <p:spPr>
              <a:xfrm>
                <a:off x="6300192" y="2626852"/>
                <a:ext cx="17277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/>
                  <a:t>4</a:t>
                </a:r>
                <a:r>
                  <a:rPr kumimoji="1" lang="ja-JP" altLang="en-US" sz="1200" dirty="0"/>
                  <a:t>月</a:t>
                </a:r>
                <a:r>
                  <a:rPr kumimoji="1" lang="en-US" altLang="ja-JP" sz="1200" dirty="0"/>
                  <a:t>: 01 </a:t>
                </a:r>
                <a:r>
                  <a:rPr lang="ja-JP" altLang="en-US" sz="1200" dirty="0"/>
                  <a:t>～ </a:t>
                </a:r>
                <a:r>
                  <a:rPr kumimoji="1" lang="ja-JP" altLang="en-US" sz="1200" dirty="0"/>
                  <a:t>翌</a:t>
                </a:r>
                <a:r>
                  <a:rPr kumimoji="1" lang="en-US" altLang="ja-JP" sz="1200" dirty="0"/>
                  <a:t>3</a:t>
                </a:r>
                <a:r>
                  <a:rPr lang="ja-JP" altLang="en-US" sz="1200" dirty="0"/>
                  <a:t>月</a:t>
                </a:r>
                <a:r>
                  <a:rPr lang="en-US" altLang="ja-JP" sz="1200" dirty="0"/>
                  <a:t>: 12</a:t>
                </a:r>
                <a:endParaRPr kumimoji="1" lang="ja-JP" altLang="en-US" sz="1200" dirty="0"/>
              </a:p>
            </p:txBody>
          </p: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D268266E-55A7-4F72-8D79-D7AC6D1C0D6A}"/>
                  </a:ext>
                </a:extLst>
              </p:cNvPr>
              <p:cNvCxnSpPr>
                <a:cxnSpLocks/>
                <a:stCxn id="12" idx="1"/>
              </p:cNvCxnSpPr>
              <p:nvPr/>
            </p:nvCxnSpPr>
            <p:spPr bwMode="auto">
              <a:xfrm flipH="1">
                <a:off x="5980348" y="2765352"/>
                <a:ext cx="319844" cy="66364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2DDB964-99C7-4090-A974-FFD4639448A9}"/>
              </a:ext>
            </a:extLst>
          </p:cNvPr>
          <p:cNvCxnSpPr>
            <a:stCxn id="9" idx="2"/>
            <a:endCxn id="7" idx="1"/>
          </p:cNvCxnSpPr>
          <p:nvPr/>
        </p:nvCxnSpPr>
        <p:spPr bwMode="auto">
          <a:xfrm>
            <a:off x="3635896" y="3573016"/>
            <a:ext cx="1152128" cy="19841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18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8E854F-CED9-42A4-9035-4C1ED3EBF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087E21-F339-471B-8C0C-899219BD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伝票画面の見方（２）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FCAC38-D93E-4AC5-A652-B7C3ACCBC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伝票ヘッダ詳細の表示方法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058A40B-4FA6-4ED9-83C3-9027B5EF01E4}"/>
              </a:ext>
            </a:extLst>
          </p:cNvPr>
          <p:cNvGrpSpPr/>
          <p:nvPr/>
        </p:nvGrpSpPr>
        <p:grpSpPr>
          <a:xfrm>
            <a:off x="395536" y="915810"/>
            <a:ext cx="8497639" cy="5551726"/>
            <a:chOff x="395536" y="915810"/>
            <a:chExt cx="8497639" cy="5551726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ADAADC6-D842-4DEE-B757-288EF52DA3DB}"/>
                </a:ext>
              </a:extLst>
            </p:cNvPr>
            <p:cNvGrpSpPr/>
            <p:nvPr/>
          </p:nvGrpSpPr>
          <p:grpSpPr>
            <a:xfrm>
              <a:off x="395536" y="915810"/>
              <a:ext cx="8497639" cy="5551726"/>
              <a:chOff x="395536" y="915810"/>
              <a:chExt cx="8497639" cy="5551726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F11FB725-E9AD-4FF1-9440-56650536E300}"/>
                  </a:ext>
                </a:extLst>
              </p:cNvPr>
              <p:cNvGrpSpPr/>
              <p:nvPr/>
            </p:nvGrpSpPr>
            <p:grpSpPr>
              <a:xfrm>
                <a:off x="395536" y="1268760"/>
                <a:ext cx="8497639" cy="5198776"/>
                <a:chOff x="481153" y="1484784"/>
                <a:chExt cx="8412022" cy="4982752"/>
              </a:xfrm>
            </p:grpSpPr>
            <p:pic>
              <p:nvPicPr>
                <p:cNvPr id="6" name="図 5">
                  <a:extLst>
                    <a:ext uri="{FF2B5EF4-FFF2-40B4-BE49-F238E27FC236}">
                      <a16:creationId xmlns:a16="http://schemas.microsoft.com/office/drawing/2014/main" id="{F465C682-3B10-4386-95D7-0F0B671E9A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1153" y="1484784"/>
                  <a:ext cx="8412022" cy="4982752"/>
                </a:xfrm>
                <a:prstGeom prst="rect">
                  <a:avLst/>
                </a:prstGeom>
              </p:spPr>
            </p:pic>
            <p:sp>
              <p:nvSpPr>
                <p:cNvPr id="5" name="楕円 4">
                  <a:extLst>
                    <a:ext uri="{FF2B5EF4-FFF2-40B4-BE49-F238E27FC236}">
                      <a16:creationId xmlns:a16="http://schemas.microsoft.com/office/drawing/2014/main" id="{2A2E2993-1DF5-4E4C-9AE0-C5E5086D3537}"/>
                    </a:ext>
                  </a:extLst>
                </p:cNvPr>
                <p:cNvSpPr/>
                <p:nvPr/>
              </p:nvSpPr>
              <p:spPr bwMode="auto">
                <a:xfrm>
                  <a:off x="1115616" y="1772816"/>
                  <a:ext cx="288032" cy="28803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5D32BFA5-C4FD-4986-8ED5-D17BCBF4B72F}"/>
                  </a:ext>
                </a:extLst>
              </p:cNvPr>
              <p:cNvGrpSpPr/>
              <p:nvPr/>
            </p:nvGrpSpPr>
            <p:grpSpPr>
              <a:xfrm>
                <a:off x="4932040" y="915810"/>
                <a:ext cx="3961135" cy="4785775"/>
                <a:chOff x="4932040" y="915810"/>
                <a:chExt cx="3961135" cy="4785775"/>
              </a:xfrm>
            </p:grpSpPr>
            <p:pic>
              <p:nvPicPr>
                <p:cNvPr id="9" name="図 8">
                  <a:extLst>
                    <a:ext uri="{FF2B5EF4-FFF2-40B4-BE49-F238E27FC236}">
                      <a16:creationId xmlns:a16="http://schemas.microsoft.com/office/drawing/2014/main" id="{CD6F9F78-8E0D-4A44-A3A6-2F8DDBA4AD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49568" y="915810"/>
                  <a:ext cx="3543607" cy="4785775"/>
                </a:xfrm>
                <a:prstGeom prst="rect">
                  <a:avLst/>
                </a:prstGeom>
              </p:spPr>
            </p:pic>
            <p:cxnSp>
              <p:nvCxnSpPr>
                <p:cNvPr id="11" name="直線コネクタ 10">
                  <a:extLst>
                    <a:ext uri="{FF2B5EF4-FFF2-40B4-BE49-F238E27FC236}">
                      <a16:creationId xmlns:a16="http://schemas.microsoft.com/office/drawing/2014/main" id="{039BD706-082A-438A-B27B-93B21D24CE2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4932040" y="2060848"/>
                  <a:ext cx="504056" cy="1080120"/>
                </a:xfrm>
                <a:prstGeom prst="line">
                  <a:avLst/>
                </a:prstGeom>
                <a:gradFill rotWithShape="1">
                  <a:gsLst>
                    <a:gs pos="0">
                      <a:srgbClr val="CCFFFF"/>
                    </a:gs>
                    <a:gs pos="50000">
                      <a:srgbClr val="CCFFFF">
                        <a:gamma/>
                        <a:tint val="34902"/>
                        <a:invGamma/>
                      </a:srgbClr>
                    </a:gs>
                    <a:gs pos="100000">
                      <a:srgbClr val="CCFFFF"/>
                    </a:gs>
                  </a:gsLst>
                  <a:lin ang="5400000" scaled="1"/>
                </a:gradFill>
                <a:ln w="28575" cap="flat" cmpd="sng" algn="ctr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" name="右中かっこ 7">
              <a:extLst>
                <a:ext uri="{FF2B5EF4-FFF2-40B4-BE49-F238E27FC236}">
                  <a16:creationId xmlns:a16="http://schemas.microsoft.com/office/drawing/2014/main" id="{DB4F7F51-2193-4D8A-884F-F4057C5D2476}"/>
                </a:ext>
              </a:extLst>
            </p:cNvPr>
            <p:cNvSpPr/>
            <p:nvPr/>
          </p:nvSpPr>
          <p:spPr bwMode="auto">
            <a:xfrm>
              <a:off x="6948264" y="1988840"/>
              <a:ext cx="216024" cy="3384376"/>
            </a:xfrm>
            <a:prstGeom prst="rightBrace">
              <a:avLst/>
            </a:prstGeom>
            <a:noFill/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F6EFBF9-7A25-44D3-B60E-4D8377C26458}"/>
              </a:ext>
            </a:extLst>
          </p:cNvPr>
          <p:cNvSpPr txBox="1"/>
          <p:nvPr/>
        </p:nvSpPr>
        <p:spPr>
          <a:xfrm>
            <a:off x="7164288" y="3175514"/>
            <a:ext cx="1440160" cy="1338828"/>
          </a:xfrm>
          <a:prstGeom prst="rect">
            <a:avLst/>
          </a:prstGeom>
          <a:solidFill>
            <a:srgbClr val="FCDD8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外部システム連携分</a:t>
            </a:r>
            <a:endParaRPr kumimoji="1" lang="en-US" altLang="ja-JP" sz="900" dirty="0"/>
          </a:p>
          <a:p>
            <a:r>
              <a:rPr kumimoji="1" lang="ja-JP" altLang="en-US" sz="900" dirty="0"/>
              <a:t>　当初伝票：</a:t>
            </a:r>
            <a:r>
              <a:rPr kumimoji="1" lang="en-US" altLang="ja-JP" sz="900" dirty="0"/>
              <a:t>Y</a:t>
            </a:r>
            <a:r>
              <a:rPr kumimoji="1" lang="ja-JP" altLang="en-US" sz="900" dirty="0"/>
              <a:t>～</a:t>
            </a:r>
            <a:endParaRPr kumimoji="1" lang="en-US" altLang="ja-JP" sz="900" dirty="0"/>
          </a:p>
          <a:p>
            <a:r>
              <a:rPr lang="ja-JP" altLang="en-US" sz="900" dirty="0"/>
              <a:t>　取消伝票：</a:t>
            </a:r>
            <a:r>
              <a:rPr lang="en-US" altLang="ja-JP" sz="900" dirty="0"/>
              <a:t>X</a:t>
            </a:r>
            <a:r>
              <a:rPr lang="ja-JP" altLang="en-US" sz="900" dirty="0"/>
              <a:t>～</a:t>
            </a:r>
            <a:endParaRPr lang="en-US" altLang="ja-JP" sz="900" dirty="0"/>
          </a:p>
          <a:p>
            <a:endParaRPr kumimoji="1" lang="en-US" altLang="ja-JP" sz="900" dirty="0"/>
          </a:p>
          <a:p>
            <a:r>
              <a:rPr lang="ja-JP" altLang="en-US" sz="900" dirty="0"/>
              <a:t>直接投入</a:t>
            </a:r>
            <a:endParaRPr lang="en-US" altLang="ja-JP" sz="900" dirty="0"/>
          </a:p>
          <a:p>
            <a:r>
              <a:rPr kumimoji="1" lang="ja-JP" altLang="en-US" sz="900" dirty="0"/>
              <a:t>　通常伝票：</a:t>
            </a:r>
            <a:r>
              <a:rPr kumimoji="1" lang="en-US" altLang="ja-JP" sz="900" dirty="0"/>
              <a:t>SA</a:t>
            </a:r>
          </a:p>
          <a:p>
            <a:r>
              <a:rPr lang="ja-JP" altLang="en-US" sz="900" dirty="0"/>
              <a:t>　消込伝票：</a:t>
            </a:r>
            <a:r>
              <a:rPr lang="en-US" altLang="ja-JP" sz="900" dirty="0"/>
              <a:t>AB</a:t>
            </a:r>
          </a:p>
          <a:p>
            <a:endParaRPr lang="en-US" altLang="ja-JP" sz="900" dirty="0"/>
          </a:p>
          <a:p>
            <a:r>
              <a:rPr lang="ja-JP" altLang="en-US" sz="900" dirty="0"/>
              <a:t>他、多数あり</a:t>
            </a:r>
            <a:endParaRPr lang="en-US" altLang="ja-JP" sz="900" dirty="0"/>
          </a:p>
        </p:txBody>
      </p:sp>
    </p:spTree>
    <p:extLst>
      <p:ext uri="{BB962C8B-B14F-4D97-AF65-F5344CB8AC3E}">
        <p14:creationId xmlns:p14="http://schemas.microsoft.com/office/powerpoint/2010/main" val="3017459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5632283-C283-4DC6-8F9C-9CD516FC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4EBF4AF-89E5-4335-BE3C-C14C11AE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伝票画面の見方（３）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CF690-BBB3-4D7B-99F2-A3E750C34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明細行をダブルクリックすると、その行の詳細が確認できる。画面構成は明細により変わる。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BC1BF03-35FA-446F-A0D2-70B9D8CEB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27" y="1340768"/>
            <a:ext cx="8316416" cy="347521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DC11B7A-9953-4934-AAC6-BC02A9BA8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49" y="1844824"/>
            <a:ext cx="7277731" cy="4313294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935938E-9408-481C-832A-833A8B1ACEB8}"/>
              </a:ext>
            </a:extLst>
          </p:cNvPr>
          <p:cNvCxnSpPr>
            <a:cxnSpLocks/>
          </p:cNvCxnSpPr>
          <p:nvPr/>
        </p:nvCxnSpPr>
        <p:spPr bwMode="auto">
          <a:xfrm flipV="1">
            <a:off x="827584" y="2132856"/>
            <a:ext cx="1728192" cy="2016224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34902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28575" cap="flat" cmpd="sng" algn="ctr">
            <a:solidFill>
              <a:srgbClr val="00008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57198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B518CE7-D771-455F-95C9-0E8E753B3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260648"/>
            <a:ext cx="8642350" cy="6048672"/>
          </a:xfrm>
        </p:spPr>
        <p:txBody>
          <a:bodyPr/>
          <a:lstStyle/>
          <a:p>
            <a:r>
              <a:rPr lang="ja-JP" altLang="en-US" dirty="0"/>
              <a:t>はじめに</a:t>
            </a:r>
            <a:endParaRPr lang="en-US" altLang="ja-JP" dirty="0"/>
          </a:p>
          <a:p>
            <a:r>
              <a:rPr lang="ja-JP" altLang="en-US" dirty="0"/>
              <a:t>基本操作</a:t>
            </a:r>
            <a:endParaRPr lang="en-US" altLang="ja-JP" dirty="0"/>
          </a:p>
          <a:p>
            <a:pPr lvl="1"/>
            <a:r>
              <a:rPr lang="ja-JP" altLang="en-US" dirty="0"/>
              <a:t>インストール、ログオン</a:t>
            </a:r>
            <a:endParaRPr lang="en-US" altLang="ja-JP" dirty="0"/>
          </a:p>
          <a:p>
            <a:pPr lvl="1"/>
            <a:r>
              <a:rPr lang="ja-JP" altLang="en-US" dirty="0"/>
              <a:t>パスワードの変更</a:t>
            </a:r>
            <a:endParaRPr lang="en-US" altLang="ja-JP" dirty="0"/>
          </a:p>
          <a:p>
            <a:pPr lvl="1"/>
            <a:r>
              <a:rPr lang="ja-JP" altLang="en-US" dirty="0"/>
              <a:t>各種業務画面の起動方法</a:t>
            </a:r>
            <a:endParaRPr lang="en-US" altLang="ja-JP" dirty="0"/>
          </a:p>
          <a:p>
            <a:r>
              <a:rPr lang="ja-JP" altLang="en-US" dirty="0"/>
              <a:t>伝票のフローイメージ</a:t>
            </a:r>
            <a:endParaRPr lang="en-US" altLang="ja-JP" dirty="0"/>
          </a:p>
          <a:p>
            <a:r>
              <a:rPr lang="ja-JP" altLang="en-US" dirty="0"/>
              <a:t>伝票照会</a:t>
            </a:r>
            <a:endParaRPr lang="en-US" altLang="ja-JP" dirty="0"/>
          </a:p>
          <a:p>
            <a:r>
              <a:rPr lang="ja-JP" altLang="en-US" dirty="0">
                <a:solidFill>
                  <a:srgbClr val="274DA8"/>
                </a:solidFill>
              </a:rPr>
              <a:t>伝票の入力</a:t>
            </a:r>
            <a:endParaRPr lang="en-US" altLang="ja-JP" dirty="0">
              <a:solidFill>
                <a:srgbClr val="274DA8"/>
              </a:solidFill>
            </a:endParaRPr>
          </a:p>
          <a:p>
            <a:pPr lvl="1"/>
            <a:r>
              <a:rPr lang="ja-JP" altLang="en-US" dirty="0"/>
              <a:t>画面</a:t>
            </a:r>
            <a:endParaRPr lang="en-US" altLang="ja-JP" dirty="0"/>
          </a:p>
          <a:p>
            <a:pPr lvl="1"/>
            <a:r>
              <a:rPr lang="ja-JP" altLang="en-US" dirty="0"/>
              <a:t>転記キー</a:t>
            </a:r>
            <a:endParaRPr lang="en-US" altLang="ja-JP" dirty="0"/>
          </a:p>
          <a:p>
            <a:pPr lvl="1"/>
            <a:r>
              <a:rPr lang="ja-JP" altLang="en-US" dirty="0"/>
              <a:t>特殊仕訳</a:t>
            </a:r>
            <a:endParaRPr lang="en-US" altLang="ja-JP" dirty="0"/>
          </a:p>
          <a:p>
            <a:r>
              <a:rPr lang="ja-JP" altLang="en-US" dirty="0"/>
              <a:t>仕入先明細、消込管理</a:t>
            </a:r>
            <a:endParaRPr lang="en-US" altLang="ja-JP" dirty="0"/>
          </a:p>
          <a:p>
            <a:r>
              <a:rPr lang="ja-JP" altLang="en-US" dirty="0"/>
              <a:t>反対仕訳</a:t>
            </a:r>
            <a:endParaRPr lang="en-US" altLang="ja-JP" dirty="0"/>
          </a:p>
          <a:p>
            <a:r>
              <a:rPr lang="ja-JP" altLang="en-US" dirty="0"/>
              <a:t>各種レポート、照会機能</a:t>
            </a:r>
            <a:endParaRPr lang="en-US" altLang="ja-JP" dirty="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2D0B7241-599C-435B-819D-6C10DBBCE8BC}"/>
              </a:ext>
            </a:extLst>
          </p:cNvPr>
          <p:cNvSpPr txBox="1">
            <a:spLocks/>
          </p:cNvSpPr>
          <p:nvPr/>
        </p:nvSpPr>
        <p:spPr>
          <a:xfrm>
            <a:off x="7596336" y="6586538"/>
            <a:ext cx="1547664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FCEBB0-7918-47E7-A9D9-3491A0C77D89}" type="slidenum">
              <a:rPr lang="ja-JP" altLang="en-US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598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95B45FA0-EF3D-4B8B-9DA4-37632C101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1" y="5841128"/>
            <a:ext cx="5151566" cy="678239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96E063B-2808-42CC-BBAA-A8AF1D6BA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6336" y="6586538"/>
            <a:ext cx="1547664" cy="271462"/>
          </a:xfrm>
        </p:spPr>
        <p:txBody>
          <a:bodyPr/>
          <a:lstStyle/>
          <a:p>
            <a:fld id="{F0FCEBB0-7918-47E7-A9D9-3491A0C77D89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6C23874-9D5B-4C9C-913F-91F72B61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7" y="184448"/>
            <a:ext cx="7777163" cy="463550"/>
          </a:xfrm>
        </p:spPr>
        <p:txBody>
          <a:bodyPr/>
          <a:lstStyle/>
          <a:p>
            <a:r>
              <a:rPr lang="ja-JP" altLang="en-US" dirty="0"/>
              <a:t>伝票の入力 </a:t>
            </a:r>
            <a:r>
              <a:rPr lang="en-US" altLang="ja-JP" dirty="0"/>
              <a:t>F-02</a:t>
            </a:r>
            <a:endParaRPr lang="ja-JP" altLang="en-US" dirty="0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37760DEC-A984-402B-B732-DEF8E01E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システム的な必須項目は、☑マークの箇所。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　　マーク表示がある場合、選択して入力することができる。</a:t>
            </a:r>
            <a:endParaRPr lang="en-US" altLang="ja-JP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7ADC3594-C594-4BD4-9423-7E31C28A2F90}"/>
              </a:ext>
            </a:extLst>
          </p:cNvPr>
          <p:cNvGrpSpPr/>
          <p:nvPr/>
        </p:nvGrpSpPr>
        <p:grpSpPr>
          <a:xfrm>
            <a:off x="899591" y="1196752"/>
            <a:ext cx="4038205" cy="1226514"/>
            <a:chOff x="2123728" y="1196752"/>
            <a:chExt cx="4703515" cy="1470269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391BC747-53E6-4771-92FC-57BCDCA9C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1670"/>
            <a:stretch/>
          </p:blipFill>
          <p:spPr>
            <a:xfrm>
              <a:off x="2123728" y="1196752"/>
              <a:ext cx="4703515" cy="1470269"/>
            </a:xfrm>
            <a:prstGeom prst="rect">
              <a:avLst/>
            </a:prstGeom>
          </p:spPr>
        </p:pic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BCD4D119-A1F4-45E4-8512-A857EA67A933}"/>
                </a:ext>
              </a:extLst>
            </p:cNvPr>
            <p:cNvSpPr/>
            <p:nvPr/>
          </p:nvSpPr>
          <p:spPr bwMode="auto">
            <a:xfrm>
              <a:off x="2987824" y="2060848"/>
              <a:ext cx="288032" cy="288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3F8A8414-92C4-4501-8F9F-3BE90C4A478F}"/>
                </a:ext>
              </a:extLst>
            </p:cNvPr>
            <p:cNvSpPr/>
            <p:nvPr/>
          </p:nvSpPr>
          <p:spPr bwMode="auto">
            <a:xfrm>
              <a:off x="5571829" y="2060848"/>
              <a:ext cx="288032" cy="288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A7C317C2-62A6-4697-947B-61ED156865F9}"/>
                </a:ext>
              </a:extLst>
            </p:cNvPr>
            <p:cNvSpPr/>
            <p:nvPr/>
          </p:nvSpPr>
          <p:spPr bwMode="auto">
            <a:xfrm>
              <a:off x="5580114" y="2278618"/>
              <a:ext cx="288032" cy="288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  <p:pic>
        <p:nvPicPr>
          <p:cNvPr id="53" name="図 52">
            <a:extLst>
              <a:ext uri="{FF2B5EF4-FFF2-40B4-BE49-F238E27FC236}">
                <a16:creationId xmlns:a16="http://schemas.microsoft.com/office/drawing/2014/main" id="{30D0EA06-318F-43E9-8860-2712384A9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893" y="4764715"/>
            <a:ext cx="3970364" cy="1653683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3152F8E5-9FB6-479B-84F5-0F1D8E72DA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103" b="1953"/>
          <a:stretch/>
        </p:blipFill>
        <p:spPr>
          <a:xfrm>
            <a:off x="881112" y="2786079"/>
            <a:ext cx="158036" cy="224154"/>
          </a:xfrm>
          <a:prstGeom prst="rect">
            <a:avLst/>
          </a:prstGeom>
        </p:spPr>
      </p:pic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EB1A9F6D-01D3-46D4-B12B-82D5A1EF5986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3849" y="6093296"/>
            <a:ext cx="2016223" cy="144016"/>
          </a:xfrm>
          <a:prstGeom prst="straightConnector1">
            <a:avLst/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34902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28575" cap="flat" cmpd="sng" algn="ctr">
            <a:solidFill>
              <a:srgbClr val="00008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377FC85B-74D0-4DB8-8E2E-3404C61E2B22}"/>
              </a:ext>
            </a:extLst>
          </p:cNvPr>
          <p:cNvGrpSpPr/>
          <p:nvPr/>
        </p:nvGrpSpPr>
        <p:grpSpPr>
          <a:xfrm>
            <a:off x="899591" y="3044365"/>
            <a:ext cx="7855332" cy="1631445"/>
            <a:chOff x="899591" y="3044365"/>
            <a:chExt cx="7855332" cy="1631445"/>
          </a:xfrm>
        </p:grpSpPr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EBFFE943-0437-4027-9ADA-ACC4B0C7EBD4}"/>
                </a:ext>
              </a:extLst>
            </p:cNvPr>
            <p:cNvGrpSpPr/>
            <p:nvPr/>
          </p:nvGrpSpPr>
          <p:grpSpPr>
            <a:xfrm>
              <a:off x="899591" y="3044365"/>
              <a:ext cx="7855332" cy="1631445"/>
              <a:chOff x="899591" y="3044365"/>
              <a:chExt cx="7855332" cy="1631445"/>
            </a:xfrm>
          </p:grpSpPr>
          <p:grpSp>
            <p:nvGrpSpPr>
              <p:cNvPr id="65" name="グループ化 64">
                <a:extLst>
                  <a:ext uri="{FF2B5EF4-FFF2-40B4-BE49-F238E27FC236}">
                    <a16:creationId xmlns:a16="http://schemas.microsoft.com/office/drawing/2014/main" id="{C06CA20E-06AA-4550-827C-4537C8F97210}"/>
                  </a:ext>
                </a:extLst>
              </p:cNvPr>
              <p:cNvGrpSpPr/>
              <p:nvPr/>
            </p:nvGrpSpPr>
            <p:grpSpPr>
              <a:xfrm>
                <a:off x="899591" y="3063297"/>
                <a:ext cx="6850974" cy="815411"/>
                <a:chOff x="899591" y="3063297"/>
                <a:chExt cx="6850974" cy="815411"/>
              </a:xfrm>
            </p:grpSpPr>
            <p:pic>
              <p:nvPicPr>
                <p:cNvPr id="28" name="図 27">
                  <a:extLst>
                    <a:ext uri="{FF2B5EF4-FFF2-40B4-BE49-F238E27FC236}">
                      <a16:creationId xmlns:a16="http://schemas.microsoft.com/office/drawing/2014/main" id="{65E34D59-0BAA-4AB4-9564-0599D769C2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9591" y="3063297"/>
                  <a:ext cx="6850974" cy="815411"/>
                </a:xfrm>
                <a:prstGeom prst="rect">
                  <a:avLst/>
                </a:prstGeom>
              </p:spPr>
            </p:pic>
            <p:sp>
              <p:nvSpPr>
                <p:cNvPr id="29" name="楕円 28">
                  <a:extLst>
                    <a:ext uri="{FF2B5EF4-FFF2-40B4-BE49-F238E27FC236}">
                      <a16:creationId xmlns:a16="http://schemas.microsoft.com/office/drawing/2014/main" id="{8082EBD7-0703-4655-BB7F-96F28626D9B8}"/>
                    </a:ext>
                  </a:extLst>
                </p:cNvPr>
                <p:cNvSpPr/>
                <p:nvPr/>
              </p:nvSpPr>
              <p:spPr bwMode="auto">
                <a:xfrm>
                  <a:off x="3765910" y="3297782"/>
                  <a:ext cx="286624" cy="28049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ＭＳ Ｐゴシック" pitchFamily="50" charset="-128"/>
                  </a:endParaRPr>
                </a:p>
              </p:txBody>
            </p:sp>
          </p:grpSp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50036CB8-27C3-49AB-8801-599501C6AB12}"/>
                  </a:ext>
                </a:extLst>
              </p:cNvPr>
              <p:cNvGrpSpPr/>
              <p:nvPr/>
            </p:nvGrpSpPr>
            <p:grpSpPr>
              <a:xfrm>
                <a:off x="5056893" y="3044365"/>
                <a:ext cx="3698030" cy="1631445"/>
                <a:chOff x="4402140" y="4542041"/>
                <a:chExt cx="4320117" cy="1905888"/>
              </a:xfrm>
            </p:grpSpPr>
            <p:pic>
              <p:nvPicPr>
                <p:cNvPr id="34" name="図 33">
                  <a:extLst>
                    <a:ext uri="{FF2B5EF4-FFF2-40B4-BE49-F238E27FC236}">
                      <a16:creationId xmlns:a16="http://schemas.microsoft.com/office/drawing/2014/main" id="{C5D644AA-26A2-4CE1-9B9F-6F2C88A6E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02140" y="4542041"/>
                  <a:ext cx="3673817" cy="1905888"/>
                </a:xfrm>
                <a:prstGeom prst="rect">
                  <a:avLst/>
                </a:prstGeom>
              </p:spPr>
            </p:pic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CF356366-5574-4EF1-990E-DD7CF5AEF04A}"/>
                    </a:ext>
                  </a:extLst>
                </p:cNvPr>
                <p:cNvSpPr txBox="1"/>
                <p:nvPr/>
              </p:nvSpPr>
              <p:spPr>
                <a:xfrm>
                  <a:off x="6397823" y="5101106"/>
                  <a:ext cx="2324434" cy="323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200" dirty="0"/>
                    <a:t>後方一致はこのように入力</a:t>
                  </a:r>
                </a:p>
              </p:txBody>
            </p:sp>
          </p:grpSp>
        </p:grp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9115E270-F9EC-4D78-97B8-BDB4C1D1AE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5178" y="3477359"/>
              <a:ext cx="1353529" cy="184066"/>
            </a:xfrm>
            <a:prstGeom prst="straightConnector1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4902"/>
                    <a:invGamma/>
                  </a:srgbClr>
                </a:gs>
                <a:gs pos="100000">
                  <a:srgbClr val="CCFFFF"/>
                </a:gs>
              </a:gsLst>
              <a:lin ang="5400000" scaled="1"/>
            </a:gradFill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572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398055E-D626-40FD-9B23-EFA3D0182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A63A83-3D12-4215-8F49-6480E32F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943065-A5F9-486B-A960-1CB646B40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819006"/>
            <a:ext cx="8642350" cy="463550"/>
          </a:xfrm>
        </p:spPr>
        <p:txBody>
          <a:bodyPr/>
          <a:lstStyle/>
          <a:p>
            <a:r>
              <a:rPr lang="ja-JP" altLang="en-US" dirty="0"/>
              <a:t>ドイツの</a:t>
            </a:r>
            <a:r>
              <a:rPr lang="en-US" altLang="ja-JP" dirty="0"/>
              <a:t>SAP</a:t>
            </a:r>
            <a:r>
              <a:rPr lang="ja-JP" altLang="en-US" dirty="0"/>
              <a:t>社が提供する基幹業務システム。</a:t>
            </a:r>
            <a:r>
              <a:rPr lang="en-US" altLang="ja-JP" dirty="0"/>
              <a:t>2004</a:t>
            </a:r>
            <a:r>
              <a:rPr lang="ja-JP" altLang="en-US" dirty="0"/>
              <a:t>年以降、国内外グループ会社で使用。</a:t>
            </a:r>
            <a:endParaRPr kumimoji="1"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14DA40-D140-4FD3-9B7C-5CC85D603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27801"/>
            <a:ext cx="1944216" cy="9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EF6216-F824-45A9-ABC5-4190CF7E8724}"/>
              </a:ext>
            </a:extLst>
          </p:cNvPr>
          <p:cNvSpPr txBox="1"/>
          <p:nvPr/>
        </p:nvSpPr>
        <p:spPr>
          <a:xfrm>
            <a:off x="323528" y="3197224"/>
            <a:ext cx="8642350" cy="2392016"/>
          </a:xfrm>
          <a:prstGeom prst="rect">
            <a:avLst/>
          </a:prstGeom>
        </p:spPr>
        <p:txBody>
          <a:bodyPr/>
          <a:lstStyle>
            <a:lvl1pPr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15963" indent="-354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077913" indent="-36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accent1"/>
                </a:solidFill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当社で使用しているのは、</a:t>
            </a:r>
            <a:r>
              <a:rPr lang="en-US" altLang="ja-JP" dirty="0"/>
              <a:t>FI</a:t>
            </a:r>
            <a:r>
              <a:rPr lang="ja-JP" altLang="en-US" dirty="0"/>
              <a:t>（財務会計）、</a:t>
            </a:r>
            <a:r>
              <a:rPr lang="en-US" altLang="ja-JP" dirty="0"/>
              <a:t>CO</a:t>
            </a:r>
            <a:r>
              <a:rPr lang="ja-JP" altLang="en-US" dirty="0"/>
              <a:t>（管理会計）</a:t>
            </a:r>
            <a:endParaRPr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国内</a:t>
            </a:r>
            <a:r>
              <a:rPr lang="en-US" altLang="ja-JP" dirty="0"/>
              <a:t>27</a:t>
            </a:r>
            <a:r>
              <a:rPr lang="ja-JP" altLang="en-US" dirty="0"/>
              <a:t>社、海外</a:t>
            </a:r>
            <a:r>
              <a:rPr lang="en-US" altLang="ja-JP" dirty="0"/>
              <a:t>10</a:t>
            </a:r>
            <a:r>
              <a:rPr lang="ja-JP" altLang="en-US" dirty="0"/>
              <a:t>社で導入済　→　業務標準化、関係会社経理業務シェアード化</a:t>
            </a:r>
            <a:br>
              <a:rPr lang="en-US" altLang="ja-JP" dirty="0"/>
            </a:br>
            <a:r>
              <a:rPr lang="ja-JP" altLang="en-US" sz="1050" dirty="0"/>
              <a:t>（</a:t>
            </a:r>
            <a:r>
              <a:rPr lang="en-US" altLang="ja-JP" sz="1050" dirty="0"/>
              <a:t>2025.04.01</a:t>
            </a:r>
            <a:r>
              <a:rPr lang="ja-JP" altLang="en-US" sz="1050" dirty="0"/>
              <a:t>時点）</a:t>
            </a:r>
            <a:endParaRPr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欧州、ベトナム、カナダ　展開予定</a:t>
            </a:r>
            <a:endParaRPr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</a:t>
            </a:r>
            <a:r>
              <a:rPr lang="ja-JP" altLang="en-US" dirty="0"/>
              <a:t>月に、</a:t>
            </a:r>
            <a:r>
              <a:rPr lang="en-US" altLang="ja-JP" dirty="0"/>
              <a:t>S/4 HANA</a:t>
            </a:r>
            <a:r>
              <a:rPr lang="ja-JP" altLang="en-US" dirty="0"/>
              <a:t>へのバージョンアップを実施した。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1585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E5F6941-4EC6-4BE0-9115-0619D7FDC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AB07594-25DF-40CF-A1BB-FD970F08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転記キー（基本編）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83E5B0-27DA-400C-9C70-CE8D25BF3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借方・貸方のいずれに転記するかは、転記キーを使用して決定する。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金額欄には、常にプラスの数値で入力する。</a:t>
            </a:r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88C00683-8956-4F65-AEA3-E8DAC3C2F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54067"/>
              </p:ext>
            </p:extLst>
          </p:nvPr>
        </p:nvGraphicFramePr>
        <p:xfrm>
          <a:off x="893676" y="1720215"/>
          <a:ext cx="7356648" cy="2144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678324">
                  <a:extLst>
                    <a:ext uri="{9D8B030D-6E8A-4147-A177-3AD203B41FA5}">
                      <a16:colId xmlns:a16="http://schemas.microsoft.com/office/drawing/2014/main" val="1170894893"/>
                    </a:ext>
                  </a:extLst>
                </a:gridCol>
                <a:gridCol w="3678324">
                  <a:extLst>
                    <a:ext uri="{9D8B030D-6E8A-4147-A177-3AD203B41FA5}">
                      <a16:colId xmlns:a16="http://schemas.microsoft.com/office/drawing/2014/main" val="813900313"/>
                    </a:ext>
                  </a:extLst>
                </a:gridCol>
              </a:tblGrid>
              <a:tr h="5362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借方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貸方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141560"/>
                  </a:ext>
                </a:extLst>
              </a:tr>
              <a:tr h="5362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</a:t>
                      </a:r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G/L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50</a:t>
                      </a:r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G/L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565955"/>
                  </a:ext>
                </a:extLst>
              </a:tr>
              <a:tr h="5362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01</a:t>
                      </a:r>
                      <a:r>
                        <a:rPr kumimoji="1" lang="ja-JP" altLang="en-US" dirty="0"/>
                        <a:t>　得意先 </a:t>
                      </a:r>
                      <a:r>
                        <a:rPr kumimoji="1" lang="en-US" altLang="ja-JP" dirty="0"/>
                        <a:t>- </a:t>
                      </a:r>
                      <a:r>
                        <a:rPr kumimoji="1" lang="ja-JP" altLang="en-US" dirty="0"/>
                        <a:t>売掛金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r>
                        <a:rPr kumimoji="1" lang="ja-JP" altLang="en-US" dirty="0"/>
                        <a:t>　得意先 </a:t>
                      </a:r>
                      <a:r>
                        <a:rPr kumimoji="1" lang="en-US" altLang="ja-JP" dirty="0"/>
                        <a:t>- </a:t>
                      </a:r>
                      <a:r>
                        <a:rPr kumimoji="1" lang="ja-JP" altLang="en-US" dirty="0"/>
                        <a:t>売掛金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738798"/>
                  </a:ext>
                </a:extLst>
              </a:tr>
              <a:tr h="5362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21</a:t>
                      </a:r>
                      <a:r>
                        <a:rPr kumimoji="1" lang="ja-JP" altLang="en-US" dirty="0"/>
                        <a:t>　仕入先 </a:t>
                      </a:r>
                      <a:r>
                        <a:rPr kumimoji="1" lang="en-US" altLang="ja-JP" dirty="0"/>
                        <a:t>- </a:t>
                      </a:r>
                      <a:r>
                        <a:rPr kumimoji="1" lang="ja-JP" altLang="en-US" dirty="0"/>
                        <a:t>買掛金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31</a:t>
                      </a:r>
                      <a:r>
                        <a:rPr kumimoji="1" lang="ja-JP" altLang="en-US" dirty="0"/>
                        <a:t>　仕入先 </a:t>
                      </a:r>
                      <a:r>
                        <a:rPr kumimoji="1" lang="en-US" altLang="ja-JP" dirty="0"/>
                        <a:t>- </a:t>
                      </a:r>
                      <a:r>
                        <a:rPr kumimoji="1" lang="ja-JP" altLang="en-US" dirty="0"/>
                        <a:t>買掛金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1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48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F624F1A-B0EC-4151-A8E6-DF51A4191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6AAC040-81EF-49B4-939C-5A103A0B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第一画面入力例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9394C3-421F-4B12-BC6C-67E914B7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803940"/>
            <a:ext cx="5832648" cy="56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0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67D5934E-1A25-4D71-BF73-21F618558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09" y="2497682"/>
            <a:ext cx="5904998" cy="406728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51E9927-71F1-4419-975B-3C80C6501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89B0CBF-9B54-4488-8C71-B7EB9FD7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明細の入力（</a:t>
            </a:r>
            <a:r>
              <a:rPr kumimoji="1" lang="en-US" altLang="ja-JP" dirty="0"/>
              <a:t>PL</a:t>
            </a:r>
            <a:r>
              <a:rPr kumimoji="1" lang="ja-JP" altLang="en-US" dirty="0"/>
              <a:t>科目）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3BBDD8-3938-47DB-A58D-51A307D8F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第一画面入力後、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押下で明細</a:t>
            </a:r>
            <a:r>
              <a:rPr kumimoji="1" lang="en-US" altLang="ja-JP" dirty="0"/>
              <a:t>1</a:t>
            </a:r>
            <a:r>
              <a:rPr kumimoji="1" lang="ja-JP" altLang="en-US" dirty="0"/>
              <a:t>の入力へ進む。必要な項目に入力し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D25C579-B005-4EB6-852C-A27C71C96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0" b="-2532"/>
          <a:stretch/>
        </p:blipFill>
        <p:spPr>
          <a:xfrm>
            <a:off x="395536" y="1986084"/>
            <a:ext cx="4052200" cy="21878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B8428AB-63D0-4701-800B-C0EBC597E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532633"/>
            <a:ext cx="3886537" cy="27434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AC5334-ECC7-4B82-B426-86D074E549DD}"/>
              </a:ext>
            </a:extLst>
          </p:cNvPr>
          <p:cNvSpPr txBox="1"/>
          <p:nvPr/>
        </p:nvSpPr>
        <p:spPr>
          <a:xfrm>
            <a:off x="4528768" y="1472547"/>
            <a:ext cx="421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→　警告：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で続行可能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264A98-44FD-4F24-9E45-5E077CE553CA}"/>
              </a:ext>
            </a:extLst>
          </p:cNvPr>
          <p:cNvSpPr txBox="1"/>
          <p:nvPr/>
        </p:nvSpPr>
        <p:spPr>
          <a:xfrm>
            <a:off x="4528768" y="1895695"/>
            <a:ext cx="421969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→　エラー：対処が必要</a:t>
            </a:r>
            <a:br>
              <a:rPr kumimoji="1" lang="en-US" altLang="ja-JP" dirty="0"/>
            </a:br>
            <a:r>
              <a:rPr kumimoji="1" lang="ja-JP" altLang="en-US" sz="1100" dirty="0"/>
              <a:t>　　（今回の場合、</a:t>
            </a:r>
            <a:r>
              <a:rPr kumimoji="1" lang="en-US" altLang="ja-JP" sz="1100" dirty="0"/>
              <a:t>PL</a:t>
            </a:r>
            <a:r>
              <a:rPr kumimoji="1" lang="ja-JP" altLang="en-US" sz="1100" dirty="0"/>
              <a:t>科目なので原価センタの入力が必要）</a:t>
            </a:r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9D1E956-BF09-448D-9E9E-F892507D5E7D}"/>
              </a:ext>
            </a:extLst>
          </p:cNvPr>
          <p:cNvGrpSpPr/>
          <p:nvPr/>
        </p:nvGrpSpPr>
        <p:grpSpPr>
          <a:xfrm>
            <a:off x="315808" y="2825322"/>
            <a:ext cx="8442966" cy="3608202"/>
            <a:chOff x="315808" y="2825322"/>
            <a:chExt cx="8442966" cy="3608202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2EBBAAFD-4F30-4886-B52D-9C860C04118B}"/>
                </a:ext>
              </a:extLst>
            </p:cNvPr>
            <p:cNvGrpSpPr/>
            <p:nvPr/>
          </p:nvGrpSpPr>
          <p:grpSpPr>
            <a:xfrm>
              <a:off x="315808" y="2825322"/>
              <a:ext cx="8442966" cy="3608202"/>
              <a:chOff x="407340" y="2833806"/>
              <a:chExt cx="8442966" cy="3608202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E7DD5C71-C302-4FB2-B97F-4C3EC45BA71E}"/>
                  </a:ext>
                </a:extLst>
              </p:cNvPr>
              <p:cNvGrpSpPr/>
              <p:nvPr/>
            </p:nvGrpSpPr>
            <p:grpSpPr>
              <a:xfrm>
                <a:off x="407340" y="2833806"/>
                <a:ext cx="8442966" cy="3608202"/>
                <a:chOff x="407340" y="2833806"/>
                <a:chExt cx="8442966" cy="3608202"/>
              </a:xfrm>
            </p:grpSpPr>
            <p:grpSp>
              <p:nvGrpSpPr>
                <p:cNvPr id="8" name="グループ化 7">
                  <a:extLst>
                    <a:ext uri="{FF2B5EF4-FFF2-40B4-BE49-F238E27FC236}">
                      <a16:creationId xmlns:a16="http://schemas.microsoft.com/office/drawing/2014/main" id="{8710AB25-C1E5-4C95-9B29-267AFF1D692F}"/>
                    </a:ext>
                  </a:extLst>
                </p:cNvPr>
                <p:cNvGrpSpPr/>
                <p:nvPr/>
              </p:nvGrpSpPr>
              <p:grpSpPr>
                <a:xfrm>
                  <a:off x="3036583" y="3240673"/>
                  <a:ext cx="5813723" cy="3201335"/>
                  <a:chOff x="3210151" y="2959343"/>
                  <a:chExt cx="5602050" cy="3252683"/>
                </a:xfrm>
              </p:grpSpPr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42B925C4-8E44-4D6C-8412-2C36B95E3420}"/>
                      </a:ext>
                    </a:extLst>
                  </p:cNvPr>
                  <p:cNvSpPr txBox="1"/>
                  <p:nvPr/>
                </p:nvSpPr>
                <p:spPr>
                  <a:xfrm>
                    <a:off x="6370210" y="5742956"/>
                    <a:ext cx="2441991" cy="4690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200" dirty="0"/>
                      <a:t>転記キー、勘定コードを</a:t>
                    </a:r>
                    <a:r>
                      <a:rPr lang="ja-JP" altLang="en-US" sz="1200" dirty="0"/>
                      <a:t>入れて</a:t>
                    </a:r>
                    <a:br>
                      <a:rPr lang="en-US" altLang="ja-JP" sz="1200" dirty="0"/>
                    </a:br>
                    <a:r>
                      <a:rPr lang="en-US" altLang="ja-JP" sz="1200" dirty="0"/>
                      <a:t>Enter</a:t>
                    </a:r>
                    <a:r>
                      <a:rPr lang="ja-JP" altLang="en-US" sz="1200" dirty="0"/>
                      <a:t>で、次明細へ進む。</a:t>
                    </a:r>
                    <a:endParaRPr lang="en-US" altLang="ja-JP" sz="1200" dirty="0"/>
                  </a:p>
                </p:txBody>
              </p:sp>
              <p:sp>
                <p:nvSpPr>
                  <p:cNvPr id="29" name="テキスト ボックス 28">
                    <a:extLst>
                      <a:ext uri="{FF2B5EF4-FFF2-40B4-BE49-F238E27FC236}">
                        <a16:creationId xmlns:a16="http://schemas.microsoft.com/office/drawing/2014/main" id="{85FA53CC-F063-47F5-A7D7-58155AA5CA2D}"/>
                      </a:ext>
                    </a:extLst>
                  </p:cNvPr>
                  <p:cNvSpPr txBox="1"/>
                  <p:nvPr/>
                </p:nvSpPr>
                <p:spPr>
                  <a:xfrm>
                    <a:off x="3210151" y="2959343"/>
                    <a:ext cx="3160059" cy="2876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200" dirty="0"/>
                      <a:t>入力途中で伝票概要を見たいときクリック</a:t>
                    </a:r>
                  </a:p>
                </p:txBody>
              </p:sp>
            </p:grpSp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760892EB-E72C-4403-ADD2-CD074B0A049F}"/>
                    </a:ext>
                  </a:extLst>
                </p:cNvPr>
                <p:cNvSpPr/>
                <p:nvPr/>
              </p:nvSpPr>
              <p:spPr bwMode="auto">
                <a:xfrm>
                  <a:off x="407340" y="2833806"/>
                  <a:ext cx="286624" cy="28049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ＭＳ Ｐゴシック" pitchFamily="50" charset="-128"/>
                  </a:endParaRPr>
                </a:p>
              </p:txBody>
            </p:sp>
          </p:grpSp>
          <p:cxnSp>
            <p:nvCxnSpPr>
              <p:cNvPr id="30" name="直線矢印コネクタ 29">
                <a:extLst>
                  <a:ext uri="{FF2B5EF4-FFF2-40B4-BE49-F238E27FC236}">
                    <a16:creationId xmlns:a16="http://schemas.microsoft.com/office/drawing/2014/main" id="{CC2FB5EA-FAA6-45BB-8271-9F73CF6D9A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3975" y="2982516"/>
                <a:ext cx="2264182" cy="384859"/>
              </a:xfrm>
              <a:prstGeom prst="straightConnector1">
                <a:avLst/>
              </a:prstGeom>
              <a:gradFill rotWithShape="1">
                <a:gsLst>
                  <a:gs pos="0">
                    <a:srgbClr val="CCFFFF"/>
                  </a:gs>
                  <a:gs pos="50000">
                    <a:srgbClr val="CCFFFF">
                      <a:gamma/>
                      <a:tint val="34902"/>
                      <a:invGamma/>
                    </a:srgbClr>
                  </a:gs>
                  <a:gs pos="100000">
                    <a:srgbClr val="CCFFFF"/>
                  </a:gs>
                </a:gsLst>
                <a:lin ang="5400000" scaled="1"/>
              </a:gradFill>
              <a:ln w="635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B684AD05-EC20-4D34-85D3-C72D28F72CF1}"/>
                </a:ext>
              </a:extLst>
            </p:cNvPr>
            <p:cNvGrpSpPr/>
            <p:nvPr/>
          </p:nvGrpSpPr>
          <p:grpSpPr>
            <a:xfrm>
              <a:off x="1619672" y="3852984"/>
              <a:ext cx="6984776" cy="1109741"/>
              <a:chOff x="1619672" y="3852984"/>
              <a:chExt cx="6984776" cy="1109741"/>
            </a:xfrm>
          </p:grpSpPr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CCE4703-1C71-40FE-BC51-C6149A8BD21C}"/>
                  </a:ext>
                </a:extLst>
              </p:cNvPr>
              <p:cNvSpPr txBox="1"/>
              <p:nvPr/>
            </p:nvSpPr>
            <p:spPr>
              <a:xfrm>
                <a:off x="6224513" y="3852984"/>
                <a:ext cx="237993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/>
                  <a:t>税額を自動計算する場合チェック</a:t>
                </a:r>
                <a:endParaRPr kumimoji="1" lang="ja-JP" altLang="en-US" sz="1200" dirty="0"/>
              </a:p>
            </p:txBody>
          </p:sp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87FBCC74-95AC-415D-B7AB-001DB0ECD67E}"/>
                  </a:ext>
                </a:extLst>
              </p:cNvPr>
              <p:cNvCxnSpPr>
                <a:cxnSpLocks/>
                <a:endCxn id="21" idx="1"/>
              </p:cNvCxnSpPr>
              <p:nvPr/>
            </p:nvCxnSpPr>
            <p:spPr bwMode="auto">
              <a:xfrm flipV="1">
                <a:off x="4355976" y="3991484"/>
                <a:ext cx="1868537" cy="169788"/>
              </a:xfrm>
              <a:prstGeom prst="straightConnector1">
                <a:avLst/>
              </a:prstGeom>
              <a:gradFill rotWithShape="1">
                <a:gsLst>
                  <a:gs pos="0">
                    <a:srgbClr val="CCFFFF"/>
                  </a:gs>
                  <a:gs pos="50000">
                    <a:srgbClr val="CCFFFF">
                      <a:gamma/>
                      <a:tint val="34902"/>
                      <a:invGamma/>
                    </a:srgbClr>
                  </a:gs>
                  <a:gs pos="100000">
                    <a:srgbClr val="CCFFFF"/>
                  </a:gs>
                </a:gsLst>
                <a:lin ang="5400000" scaled="1"/>
              </a:gradFill>
              <a:ln w="635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4" name="直線矢印コネクタ 23">
                <a:extLst>
                  <a:ext uri="{FF2B5EF4-FFF2-40B4-BE49-F238E27FC236}">
                    <a16:creationId xmlns:a16="http://schemas.microsoft.com/office/drawing/2014/main" id="{24592530-2CB2-4DAE-9432-0A3F6F732591}"/>
                  </a:ext>
                </a:extLst>
              </p:cNvPr>
              <p:cNvCxnSpPr>
                <a:cxnSpLocks/>
                <a:endCxn id="35" idx="1"/>
              </p:cNvCxnSpPr>
              <p:nvPr/>
            </p:nvCxnSpPr>
            <p:spPr bwMode="auto">
              <a:xfrm>
                <a:off x="1619672" y="4174914"/>
                <a:ext cx="4604841" cy="464646"/>
              </a:xfrm>
              <a:prstGeom prst="straightConnector1">
                <a:avLst/>
              </a:prstGeom>
              <a:gradFill rotWithShape="1">
                <a:gsLst>
                  <a:gs pos="0">
                    <a:srgbClr val="CCFFFF"/>
                  </a:gs>
                  <a:gs pos="50000">
                    <a:srgbClr val="CCFFFF">
                      <a:gamma/>
                      <a:tint val="34902"/>
                      <a:invGamma/>
                    </a:srgbClr>
                  </a:gs>
                  <a:gs pos="100000">
                    <a:srgbClr val="CCFFFF"/>
                  </a:gs>
                </a:gsLst>
                <a:lin ang="5400000" scaled="1"/>
              </a:gradFill>
              <a:ln w="635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09CA5DDB-EF09-4C45-832D-A94A2198827B}"/>
                  </a:ext>
                </a:extLst>
              </p:cNvPr>
              <p:cNvSpPr txBox="1"/>
              <p:nvPr/>
            </p:nvSpPr>
            <p:spPr>
              <a:xfrm>
                <a:off x="6224513" y="4316394"/>
                <a:ext cx="237993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/>
                  <a:t>消費税コード</a:t>
                </a:r>
                <a:endParaRPr lang="en-US" altLang="ja-JP" sz="1200" dirty="0"/>
              </a:p>
              <a:p>
                <a:r>
                  <a:rPr lang="ja-JP" altLang="en-US" sz="1200" dirty="0"/>
                  <a:t>仮払消費税（費用側）：</a:t>
                </a:r>
                <a:r>
                  <a:rPr lang="en-US" altLang="ja-JP" sz="1200" dirty="0"/>
                  <a:t>A</a:t>
                </a:r>
                <a:r>
                  <a:rPr lang="ja-JP" altLang="en-US" sz="1200" dirty="0"/>
                  <a:t>～</a:t>
                </a:r>
                <a:endParaRPr lang="en-US" altLang="ja-JP" sz="1200" dirty="0"/>
              </a:p>
              <a:p>
                <a:r>
                  <a:rPr kumimoji="1" lang="ja-JP" altLang="en-US" sz="1200" dirty="0"/>
                  <a:t>仮受消費税（収益側）：</a:t>
                </a:r>
                <a:r>
                  <a:rPr kumimoji="1" lang="en-US" altLang="ja-JP" sz="1200" dirty="0"/>
                  <a:t>U</a:t>
                </a:r>
                <a:r>
                  <a:rPr kumimoji="1" lang="ja-JP" altLang="en-US" sz="1200" dirty="0"/>
                  <a:t>～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7720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51E9927-71F1-4419-975B-3C80C6501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89B0CBF-9B54-4488-8C71-B7EB9FD7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利益（原価）センタ、事業領域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3BBDD8-3938-47DB-A58D-51A307D8F0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819007"/>
            <a:ext cx="8642350" cy="463550"/>
          </a:xfrm>
        </p:spPr>
        <p:txBody>
          <a:bodyPr/>
          <a:lstStyle/>
          <a:p>
            <a:r>
              <a:rPr kumimoji="1" lang="en-US" altLang="ja-JP" dirty="0"/>
              <a:t>PL</a:t>
            </a:r>
            <a:r>
              <a:rPr kumimoji="1" lang="ja-JP" altLang="en-US" dirty="0"/>
              <a:t>科目は、利益センタ（収益）または原価センタ（費用）及び</a:t>
            </a:r>
            <a:r>
              <a:rPr lang="ja-JP" altLang="en-US" dirty="0"/>
              <a:t>事業領域を入力する。</a:t>
            </a:r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3BECF90-5D38-450D-B79E-F20162F08630}"/>
              </a:ext>
            </a:extLst>
          </p:cNvPr>
          <p:cNvSpPr/>
          <p:nvPr/>
        </p:nvSpPr>
        <p:spPr bwMode="auto">
          <a:xfrm>
            <a:off x="5724128" y="135216"/>
            <a:ext cx="1368152" cy="46355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システム</a:t>
            </a:r>
            <a:br>
              <a:rPr kumimoji="1" lang="en-US" altLang="ja-JP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</a:b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担当者向け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B4CE1E2-A1F3-4A97-9548-0B6F2E3FB97A}"/>
              </a:ext>
            </a:extLst>
          </p:cNvPr>
          <p:cNvGrpSpPr/>
          <p:nvPr/>
        </p:nvGrpSpPr>
        <p:grpSpPr>
          <a:xfrm>
            <a:off x="3898588" y="1289797"/>
            <a:ext cx="3879580" cy="1860946"/>
            <a:chOff x="3898588" y="1289797"/>
            <a:chExt cx="3879580" cy="1860946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968E2BF-4EA8-411A-8B8A-5D85C0865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2507" r="30562" b="8180"/>
            <a:stretch/>
          </p:blipFill>
          <p:spPr>
            <a:xfrm>
              <a:off x="3898588" y="1289797"/>
              <a:ext cx="3879580" cy="186094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7F8A1FB-062E-49C3-82D8-D13CE9608173}"/>
                </a:ext>
              </a:extLst>
            </p:cNvPr>
            <p:cNvSpPr/>
            <p:nvPr/>
          </p:nvSpPr>
          <p:spPr bwMode="auto">
            <a:xfrm>
              <a:off x="6955650" y="1292978"/>
              <a:ext cx="822518" cy="296023"/>
            </a:xfrm>
            <a:prstGeom prst="rect">
              <a:avLst/>
            </a:prstGeom>
            <a:solidFill>
              <a:schemeClr val="accent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400" b="1" dirty="0">
                  <a:solidFill>
                    <a:schemeClr val="bg1"/>
                  </a:solidFill>
                  <a:latin typeface="Verdana" pitchFamily="34" charset="0"/>
                  <a:ea typeface="ＭＳ Ｐゴシック" pitchFamily="50" charset="-128"/>
                </a:rPr>
                <a:t>費用</a:t>
              </a:r>
              <a:endPara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79EA1BA-84CF-4DEB-A582-43AFC822B7DE}"/>
              </a:ext>
            </a:extLst>
          </p:cNvPr>
          <p:cNvGrpSpPr/>
          <p:nvPr/>
        </p:nvGrpSpPr>
        <p:grpSpPr>
          <a:xfrm>
            <a:off x="178818" y="1276324"/>
            <a:ext cx="4278860" cy="2152676"/>
            <a:chOff x="179512" y="1472227"/>
            <a:chExt cx="5125095" cy="2659627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8B833-07DF-45EA-BA0F-6DED3ECF8DAB}"/>
                </a:ext>
              </a:extLst>
            </p:cNvPr>
            <p:cNvGrpSpPr/>
            <p:nvPr/>
          </p:nvGrpSpPr>
          <p:grpSpPr>
            <a:xfrm>
              <a:off x="179512" y="1472227"/>
              <a:ext cx="5125095" cy="2659627"/>
              <a:chOff x="256265" y="1052736"/>
              <a:chExt cx="5591241" cy="2901530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7B5110E3-9886-4336-BD55-A9EAE618F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265" y="1052736"/>
                <a:ext cx="4732930" cy="2901530"/>
              </a:xfrm>
              <a:prstGeom prst="rect">
                <a:avLst/>
              </a:prstGeom>
            </p:spPr>
          </p:pic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CFFA4112-4001-4B75-9A65-1E04E0A478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8990"/>
              <a:stretch/>
            </p:blipFill>
            <p:spPr>
              <a:xfrm>
                <a:off x="2041966" y="1602288"/>
                <a:ext cx="3805540" cy="1015200"/>
              </a:xfrm>
              <a:prstGeom prst="rect">
                <a:avLst/>
              </a:prstGeom>
            </p:spPr>
          </p:pic>
        </p:grp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1FDAE9E9-E618-4E6E-A5E6-41611F5CE9B8}"/>
                </a:ext>
              </a:extLst>
            </p:cNvPr>
            <p:cNvSpPr/>
            <p:nvPr/>
          </p:nvSpPr>
          <p:spPr bwMode="auto">
            <a:xfrm>
              <a:off x="3643168" y="1488426"/>
              <a:ext cx="900644" cy="324140"/>
            </a:xfrm>
            <a:prstGeom prst="rect">
              <a:avLst/>
            </a:prstGeom>
            <a:solidFill>
              <a:schemeClr val="accent5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  <a:ea typeface="ＭＳ Ｐゴシック" pitchFamily="50" charset="-128"/>
                </a:rPr>
                <a:t>収益</a:t>
              </a:r>
            </a:p>
          </p:txBody>
        </p:sp>
      </p:grpSp>
      <p:pic>
        <p:nvPicPr>
          <p:cNvPr id="40" name="図 39">
            <a:extLst>
              <a:ext uri="{FF2B5EF4-FFF2-40B4-BE49-F238E27FC236}">
                <a16:creationId xmlns:a16="http://schemas.microsoft.com/office/drawing/2014/main" id="{EDC8B947-8672-48A3-A849-D10082167E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518" y="4247266"/>
            <a:ext cx="3137541" cy="1556220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D8CB4B9-9A19-489A-8325-01F9020CD499}"/>
              </a:ext>
            </a:extLst>
          </p:cNvPr>
          <p:cNvSpPr txBox="1"/>
          <p:nvPr/>
        </p:nvSpPr>
        <p:spPr>
          <a:xfrm>
            <a:off x="4457678" y="3419729"/>
            <a:ext cx="4290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・費用科目は事業領域が必須</a:t>
            </a:r>
            <a:endParaRPr kumimoji="1" lang="en-US" altLang="ja-JP" sz="105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D0687D1-BF7C-49FD-9FF2-E257EDB4371A}"/>
              </a:ext>
            </a:extLst>
          </p:cNvPr>
          <p:cNvSpPr txBox="1"/>
          <p:nvPr/>
        </p:nvSpPr>
        <p:spPr>
          <a:xfrm>
            <a:off x="178818" y="5902747"/>
            <a:ext cx="856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GTC</a:t>
            </a:r>
            <a:r>
              <a:rPr kumimoji="1" lang="ja-JP" altLang="en-US" sz="1400" dirty="0"/>
              <a:t>の場合は</a:t>
            </a:r>
            <a:r>
              <a:rPr kumimoji="1" lang="en-US" altLang="ja-JP" sz="1400" dirty="0"/>
              <a:t>ORG</a:t>
            </a:r>
            <a:r>
              <a:rPr kumimoji="1" lang="ja-JP" altLang="en-US" sz="1400" dirty="0"/>
              <a:t>マスタに事業領域を持っており、</a:t>
            </a:r>
            <a:r>
              <a:rPr lang="ja-JP" altLang="en-US" sz="1400" dirty="0"/>
              <a:t>収益科目・原価科目両方について、事業領域を</a:t>
            </a:r>
            <a:r>
              <a:rPr kumimoji="1" lang="ja-JP" altLang="en-US" sz="1400" dirty="0"/>
              <a:t>送っている。</a:t>
            </a:r>
            <a:endParaRPr kumimoji="1" lang="en-US" altLang="ja-JP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400" dirty="0"/>
              <a:t>PL</a:t>
            </a:r>
            <a:r>
              <a:rPr lang="ja-JP" altLang="en-US" sz="1400" dirty="0"/>
              <a:t>科目に入力した事業領域が、売掛金・買掛金明細の事業領域にコピーされる。</a:t>
            </a:r>
            <a:endParaRPr kumimoji="1" lang="en-US" altLang="ja-JP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99E534F-506F-4870-BFEB-79E8D1B3C9E5}"/>
              </a:ext>
            </a:extLst>
          </p:cNvPr>
          <p:cNvSpPr txBox="1"/>
          <p:nvPr/>
        </p:nvSpPr>
        <p:spPr>
          <a:xfrm>
            <a:off x="4457678" y="3689733"/>
            <a:ext cx="4290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・組み合わせのチェックがあり、誤った組み合わせは入らない</a:t>
            </a:r>
            <a:endParaRPr kumimoji="1" lang="en-US" altLang="ja-JP" sz="105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1B8F2B-05D0-4C26-99EC-A58339B0DE81}"/>
              </a:ext>
            </a:extLst>
          </p:cNvPr>
          <p:cNvSpPr txBox="1"/>
          <p:nvPr/>
        </p:nvSpPr>
        <p:spPr>
          <a:xfrm>
            <a:off x="4457678" y="3959737"/>
            <a:ext cx="4290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・原価センタから事業領域に自動入力可能</a:t>
            </a:r>
            <a:endParaRPr kumimoji="1" lang="en-US" altLang="ja-JP" sz="1050" dirty="0"/>
          </a:p>
        </p:txBody>
      </p:sp>
    </p:spTree>
    <p:extLst>
      <p:ext uri="{BB962C8B-B14F-4D97-AF65-F5344CB8AC3E}">
        <p14:creationId xmlns:p14="http://schemas.microsoft.com/office/powerpoint/2010/main" val="1715879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FD867CE-3695-472A-811A-39AB84043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9195DE0-9199-4E92-9AB0-05381EC9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原価センタと事業領域の対応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BB9957-2636-4C19-B96C-EBF5E5A34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KS03</a:t>
            </a:r>
            <a:r>
              <a:rPr lang="ja-JP" altLang="en-US" dirty="0"/>
              <a:t>から確認可能。</a:t>
            </a:r>
            <a:endParaRPr lang="en-US" altLang="ja-JP" dirty="0"/>
          </a:p>
          <a:p>
            <a:r>
              <a:rPr lang="ja-JP" altLang="en-US" dirty="0"/>
              <a:t>日本本社用（</a:t>
            </a:r>
            <a:r>
              <a:rPr lang="en-US" altLang="ja-JP" dirty="0" err="1"/>
              <a:t>NSxx</a:t>
            </a:r>
            <a:r>
              <a:rPr lang="ja-JP" altLang="en-US" dirty="0"/>
              <a:t>）、海外現法用（</a:t>
            </a:r>
            <a:r>
              <a:rPr lang="en-US" altLang="ja-JP" dirty="0" err="1"/>
              <a:t>GBxx</a:t>
            </a:r>
            <a:r>
              <a:rPr lang="ja-JP" altLang="en-US" dirty="0"/>
              <a:t>）がある。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A8CB17E-6917-4DB9-8801-9400FF94FF2D}"/>
              </a:ext>
            </a:extLst>
          </p:cNvPr>
          <p:cNvGrpSpPr/>
          <p:nvPr/>
        </p:nvGrpSpPr>
        <p:grpSpPr>
          <a:xfrm>
            <a:off x="247803" y="1556791"/>
            <a:ext cx="3748133" cy="3240361"/>
            <a:chOff x="5002474" y="3573016"/>
            <a:chExt cx="3458768" cy="295294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E79313E-99C2-4427-992A-F9D17E0B5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2474" y="3573016"/>
              <a:ext cx="3458768" cy="2952940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0524C6A-7333-472C-B41E-E9C56CBEA766}"/>
                </a:ext>
              </a:extLst>
            </p:cNvPr>
            <p:cNvSpPr/>
            <p:nvPr/>
          </p:nvSpPr>
          <p:spPr bwMode="auto">
            <a:xfrm>
              <a:off x="5148064" y="5733255"/>
              <a:ext cx="1512168" cy="21602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76A0F55-5A74-40D4-9AC5-AEC6EE164DDA}"/>
              </a:ext>
            </a:extLst>
          </p:cNvPr>
          <p:cNvSpPr/>
          <p:nvPr/>
        </p:nvSpPr>
        <p:spPr bwMode="auto">
          <a:xfrm>
            <a:off x="5724128" y="135216"/>
            <a:ext cx="1368152" cy="46355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システム</a:t>
            </a:r>
            <a:br>
              <a:rPr kumimoji="1" lang="en-US" altLang="ja-JP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</a:b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担当者向け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AF916FA-1790-40A1-B140-33CEAAD08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000" y="4421437"/>
            <a:ext cx="2255715" cy="156985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2E13187-27D2-49D8-8862-1F024A489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041" y="4421437"/>
            <a:ext cx="2049958" cy="2141406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106BF8D-9BB0-4B6C-A11B-C45518ADBFEB}"/>
              </a:ext>
            </a:extLst>
          </p:cNvPr>
          <p:cNvCxnSpPr>
            <a:stCxn id="8" idx="2"/>
            <a:endCxn id="12" idx="1"/>
          </p:cNvCxnSpPr>
          <p:nvPr/>
        </p:nvCxnSpPr>
        <p:spPr bwMode="auto">
          <a:xfrm>
            <a:off x="1224912" y="4164346"/>
            <a:ext cx="1517129" cy="1327794"/>
          </a:xfrm>
          <a:prstGeom prst="line">
            <a:avLst/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34902"/>
                  <a:invGamma/>
                </a:srgbClr>
              </a:gs>
              <a:gs pos="100000">
                <a:srgbClr val="CCFFFF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29A0CE-15BB-44B1-BD68-3EF013B1FEFF}"/>
              </a:ext>
            </a:extLst>
          </p:cNvPr>
          <p:cNvSpPr txBox="1"/>
          <p:nvPr/>
        </p:nvSpPr>
        <p:spPr>
          <a:xfrm>
            <a:off x="5612000" y="6106319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一部現法を除き、海外はこの８個に統一。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619542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98DF35-7B52-47D9-A8D2-440272CAA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34CC905-4558-45D8-8456-6C8E7A81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収益性</a:t>
            </a:r>
            <a:r>
              <a:rPr kumimoji="1" lang="en-US" altLang="ja-JP" dirty="0"/>
              <a:t>Segment</a:t>
            </a:r>
            <a:r>
              <a:rPr kumimoji="1" lang="ja-JP" altLang="en-US" dirty="0"/>
              <a:t>（収益科目）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44AA7E-22AB-4113-B14A-0E9BBC6AA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PL</a:t>
            </a:r>
            <a:r>
              <a:rPr lang="ja-JP" altLang="en-US" dirty="0"/>
              <a:t>科目の場合、収益性</a:t>
            </a:r>
            <a:r>
              <a:rPr lang="en-US" altLang="ja-JP" dirty="0"/>
              <a:t>Segment</a:t>
            </a:r>
            <a:r>
              <a:rPr lang="ja-JP" altLang="en-US" dirty="0"/>
              <a:t>にも入力項目がある。</a:t>
            </a:r>
            <a:r>
              <a:rPr lang="en-US" altLang="ja-JP" dirty="0"/>
              <a:t>I/F</a:t>
            </a:r>
            <a:r>
              <a:rPr lang="ja-JP" altLang="en-US" dirty="0"/>
              <a:t>仕様書も参照。</a:t>
            </a:r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3EE0D62-1ED4-47CC-88BD-D7F17C5C3CC2}"/>
              </a:ext>
            </a:extLst>
          </p:cNvPr>
          <p:cNvSpPr/>
          <p:nvPr/>
        </p:nvSpPr>
        <p:spPr bwMode="auto">
          <a:xfrm>
            <a:off x="5724128" y="135216"/>
            <a:ext cx="1368152" cy="46355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システム</a:t>
            </a:r>
            <a:br>
              <a:rPr kumimoji="1" lang="en-US" altLang="ja-JP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</a:b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担当者向け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A049BF6-E442-46C2-AE80-B8E20D1ECA0C}"/>
              </a:ext>
            </a:extLst>
          </p:cNvPr>
          <p:cNvGrpSpPr/>
          <p:nvPr/>
        </p:nvGrpSpPr>
        <p:grpSpPr>
          <a:xfrm>
            <a:off x="4283967" y="1228977"/>
            <a:ext cx="3268254" cy="5315927"/>
            <a:chOff x="4283967" y="1165823"/>
            <a:chExt cx="3268254" cy="5315927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28DC0830-15C0-47C3-84FB-D5F397A76F6F}"/>
                </a:ext>
              </a:extLst>
            </p:cNvPr>
            <p:cNvGrpSpPr/>
            <p:nvPr/>
          </p:nvGrpSpPr>
          <p:grpSpPr>
            <a:xfrm>
              <a:off x="4283967" y="1165823"/>
              <a:ext cx="3268254" cy="5315927"/>
              <a:chOff x="4283967" y="1165823"/>
              <a:chExt cx="3268254" cy="5315927"/>
            </a:xfrm>
          </p:grpSpPr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696D938B-EAAA-4EB8-8999-878DAF52D0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-214" b="7824"/>
              <a:stretch/>
            </p:blipFill>
            <p:spPr>
              <a:xfrm>
                <a:off x="4283967" y="1165823"/>
                <a:ext cx="3240257" cy="1665018"/>
              </a:xfrm>
              <a:prstGeom prst="rect">
                <a:avLst/>
              </a:prstGeom>
            </p:spPr>
          </p:pic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903974E8-B40F-4722-9EA1-1BDD52B996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5839"/>
              <a:stretch/>
            </p:blipFill>
            <p:spPr>
              <a:xfrm>
                <a:off x="5343634" y="4237613"/>
                <a:ext cx="2207098" cy="1304739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C6748881-0315-4AD2-B6FC-E12E51B1EE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3634" y="5542352"/>
                <a:ext cx="2208587" cy="939398"/>
              </a:xfrm>
              <a:prstGeom prst="rect">
                <a:avLst/>
              </a:prstGeom>
            </p:spPr>
          </p:pic>
        </p:grp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6A962819-D298-4698-AD03-2AC1DC41B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3634" y="2803508"/>
              <a:ext cx="2207098" cy="1434105"/>
            </a:xfrm>
            <a:prstGeom prst="rect">
              <a:avLst/>
            </a:prstGeom>
          </p:spPr>
        </p:pic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2EB77EF-D06C-4827-B1F9-D5B8514C7FD9}"/>
              </a:ext>
            </a:extLst>
          </p:cNvPr>
          <p:cNvGrpSpPr/>
          <p:nvPr/>
        </p:nvGrpSpPr>
        <p:grpSpPr>
          <a:xfrm>
            <a:off x="323529" y="1459890"/>
            <a:ext cx="4032447" cy="2344007"/>
            <a:chOff x="323528" y="1458007"/>
            <a:chExt cx="4337517" cy="2521340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1FDE5176-FD55-4B1C-978A-A36B201BCB16}"/>
                </a:ext>
              </a:extLst>
            </p:cNvPr>
            <p:cNvGrpSpPr/>
            <p:nvPr/>
          </p:nvGrpSpPr>
          <p:grpSpPr>
            <a:xfrm>
              <a:off x="323528" y="1535240"/>
              <a:ext cx="4105151" cy="2444107"/>
              <a:chOff x="323528" y="1535240"/>
              <a:chExt cx="4105151" cy="2444107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4B707090-7280-45A9-8822-4A63FFA74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528" y="1535240"/>
                <a:ext cx="4105151" cy="2444107"/>
              </a:xfrm>
              <a:prstGeom prst="rect">
                <a:avLst/>
              </a:prstGeom>
            </p:spPr>
          </p:pic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BDA35A16-0AB2-4B10-8E7E-D125FB68D098}"/>
                  </a:ext>
                </a:extLst>
              </p:cNvPr>
              <p:cNvSpPr/>
              <p:nvPr/>
            </p:nvSpPr>
            <p:spPr bwMode="auto">
              <a:xfrm>
                <a:off x="3059832" y="2893995"/>
                <a:ext cx="432048" cy="174965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pitchFamily="50" charset="-128"/>
                </a:endParaRPr>
              </a:p>
            </p:txBody>
          </p:sp>
        </p:grp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7ED54F2E-004E-40FC-ADA2-3899F27194E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75856" y="1458007"/>
              <a:ext cx="1385189" cy="1408655"/>
            </a:xfrm>
            <a:prstGeom prst="straightConnector1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4902"/>
                    <a:invGamma/>
                  </a:srgbClr>
                </a:gs>
                <a:gs pos="100000">
                  <a:srgbClr val="CCFFFF"/>
                </a:gs>
              </a:gsLst>
              <a:lin ang="5400000" scaled="1"/>
            </a:gradFill>
            <a:ln w="6350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092F4EC-6BC5-4EBE-AC4E-C3FF5B2864FC}"/>
              </a:ext>
            </a:extLst>
          </p:cNvPr>
          <p:cNvSpPr/>
          <p:nvPr/>
        </p:nvSpPr>
        <p:spPr bwMode="auto">
          <a:xfrm>
            <a:off x="5292080" y="1459890"/>
            <a:ext cx="1440160" cy="9690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C6D172F-68F1-49BA-839B-F7EEBE7ED8C4}"/>
              </a:ext>
            </a:extLst>
          </p:cNvPr>
          <p:cNvSpPr/>
          <p:nvPr/>
        </p:nvSpPr>
        <p:spPr bwMode="auto">
          <a:xfrm>
            <a:off x="5292080" y="2868921"/>
            <a:ext cx="1440160" cy="9690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2047C3F-1429-4CCC-9EA0-8EF97442A854}"/>
              </a:ext>
            </a:extLst>
          </p:cNvPr>
          <p:cNvSpPr/>
          <p:nvPr/>
        </p:nvSpPr>
        <p:spPr bwMode="auto">
          <a:xfrm>
            <a:off x="5343634" y="6165304"/>
            <a:ext cx="1440160" cy="9690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3F3F381-623D-46D2-8390-779C4108E7C1}"/>
              </a:ext>
            </a:extLst>
          </p:cNvPr>
          <p:cNvSpPr txBox="1"/>
          <p:nvPr/>
        </p:nvSpPr>
        <p:spPr>
          <a:xfrm>
            <a:off x="6636736" y="2327627"/>
            <a:ext cx="2020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明細画面から連動</a:t>
            </a:r>
            <a:endParaRPr kumimoji="1" lang="en-US" altLang="ja-JP" sz="1200" dirty="0"/>
          </a:p>
          <a:p>
            <a:r>
              <a:rPr lang="ja-JP" altLang="en-US" sz="1200" dirty="0"/>
              <a:t>画面を開けないと入らない</a:t>
            </a:r>
            <a:endParaRPr kumimoji="1" lang="ja-JP" altLang="en-US" sz="12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7BDAB41-1A97-4388-BAED-92824D773E9E}"/>
              </a:ext>
            </a:extLst>
          </p:cNvPr>
          <p:cNvSpPr txBox="1"/>
          <p:nvPr/>
        </p:nvSpPr>
        <p:spPr>
          <a:xfrm>
            <a:off x="6733498" y="1520790"/>
            <a:ext cx="1827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請求</a:t>
            </a:r>
            <a:r>
              <a:rPr kumimoji="1" lang="ja-JP" altLang="en-US" sz="1200" dirty="0"/>
              <a:t>先を入力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864F99C-81A1-4E0F-882D-F28B5BB974C4}"/>
              </a:ext>
            </a:extLst>
          </p:cNvPr>
          <p:cNvSpPr txBox="1"/>
          <p:nvPr/>
        </p:nvSpPr>
        <p:spPr>
          <a:xfrm>
            <a:off x="6733498" y="5880170"/>
            <a:ext cx="1827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顧客</a:t>
            </a:r>
            <a:r>
              <a:rPr lang="ja-JP" altLang="en-US" sz="1200" dirty="0"/>
              <a:t>（</a:t>
            </a:r>
            <a:r>
              <a:rPr lang="en-US" altLang="ja-JP" sz="1200" dirty="0"/>
              <a:t>Customer</a:t>
            </a:r>
            <a:r>
              <a:rPr lang="ja-JP" altLang="en-US" sz="1200" dirty="0"/>
              <a:t>）を入力</a:t>
            </a:r>
            <a:endParaRPr lang="en-US" altLang="ja-JP" sz="1200" dirty="0"/>
          </a:p>
          <a:p>
            <a:r>
              <a:rPr kumimoji="1" lang="ja-JP" altLang="en-US" sz="1200" dirty="0"/>
              <a:t>請求先と異なる場合あり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6ADA1937-52C9-48AF-849D-BE554D11DB65}"/>
              </a:ext>
            </a:extLst>
          </p:cNvPr>
          <p:cNvSpPr/>
          <p:nvPr/>
        </p:nvSpPr>
        <p:spPr bwMode="auto">
          <a:xfrm>
            <a:off x="5292080" y="2952656"/>
            <a:ext cx="1440160" cy="9690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7E3C7DD-5970-4312-8858-DC75D282B98B}"/>
              </a:ext>
            </a:extLst>
          </p:cNvPr>
          <p:cNvSpPr txBox="1"/>
          <p:nvPr/>
        </p:nvSpPr>
        <p:spPr>
          <a:xfrm>
            <a:off x="4355976" y="3057693"/>
            <a:ext cx="222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Lester</a:t>
            </a:r>
            <a:r>
              <a:rPr kumimoji="1" lang="ja-JP" altLang="en-US" sz="1200" dirty="0"/>
              <a:t>のダブルカウントで使用</a:t>
            </a:r>
          </a:p>
        </p:txBody>
      </p:sp>
    </p:spTree>
    <p:extLst>
      <p:ext uri="{BB962C8B-B14F-4D97-AF65-F5344CB8AC3E}">
        <p14:creationId xmlns:p14="http://schemas.microsoft.com/office/powerpoint/2010/main" val="874611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98DF35-7B52-47D9-A8D2-440272CAA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34CC905-4558-45D8-8456-6C8E7A81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収益性</a:t>
            </a:r>
            <a:r>
              <a:rPr kumimoji="1" lang="en-US" altLang="ja-JP" dirty="0"/>
              <a:t>Segment</a:t>
            </a:r>
            <a:r>
              <a:rPr kumimoji="1" lang="ja-JP" altLang="en-US" dirty="0"/>
              <a:t>（費用科目）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44AA7E-22AB-4113-B14A-0E9BBC6AA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費用科目の場合、追加ボタンを押下した中に、収益性</a:t>
            </a:r>
            <a:r>
              <a:rPr lang="en-US" altLang="ja-JP" dirty="0"/>
              <a:t>Segment</a:t>
            </a:r>
            <a:r>
              <a:rPr lang="ja-JP" altLang="en-US" dirty="0"/>
              <a:t>画面へ移動するボタンがある</a:t>
            </a:r>
            <a:br>
              <a:rPr lang="en-US" altLang="ja-JP" dirty="0"/>
            </a:br>
            <a:r>
              <a:rPr lang="ja-JP" altLang="en-US" dirty="0"/>
              <a:t>入力項目は、収益科目と同様。</a:t>
            </a:r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3EE0D62-1ED4-47CC-88BD-D7F17C5C3CC2}"/>
              </a:ext>
            </a:extLst>
          </p:cNvPr>
          <p:cNvSpPr/>
          <p:nvPr/>
        </p:nvSpPr>
        <p:spPr bwMode="auto">
          <a:xfrm>
            <a:off x="5724128" y="135216"/>
            <a:ext cx="1368152" cy="46355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システム</a:t>
            </a:r>
            <a:br>
              <a:rPr kumimoji="1" lang="en-US" altLang="ja-JP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</a:b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担当者向け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FD5939D-9428-445A-9E04-23491F76DB57}"/>
              </a:ext>
            </a:extLst>
          </p:cNvPr>
          <p:cNvGrpSpPr/>
          <p:nvPr/>
        </p:nvGrpSpPr>
        <p:grpSpPr>
          <a:xfrm>
            <a:off x="71317" y="1466095"/>
            <a:ext cx="4500683" cy="2250342"/>
            <a:chOff x="71317" y="1457407"/>
            <a:chExt cx="4500683" cy="2250342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2ACCF13-4C4E-4CED-8014-C035E0723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17" y="1457407"/>
              <a:ext cx="4500683" cy="2250342"/>
            </a:xfrm>
            <a:prstGeom prst="rect">
              <a:avLst/>
            </a:prstGeom>
          </p:spPr>
        </p:pic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DA35A16-0AB2-4B10-8E7E-D125FB68D098}"/>
                </a:ext>
              </a:extLst>
            </p:cNvPr>
            <p:cNvSpPr/>
            <p:nvPr/>
          </p:nvSpPr>
          <p:spPr bwMode="auto">
            <a:xfrm>
              <a:off x="3851923" y="2931412"/>
              <a:ext cx="576064" cy="16211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2047C3F-1429-4CCC-9EA0-8EF97442A854}"/>
              </a:ext>
            </a:extLst>
          </p:cNvPr>
          <p:cNvSpPr/>
          <p:nvPr/>
        </p:nvSpPr>
        <p:spPr bwMode="auto">
          <a:xfrm>
            <a:off x="5343634" y="6165304"/>
            <a:ext cx="1440160" cy="9690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3FF9861-1E88-4640-9FC9-A5840E374374}"/>
              </a:ext>
            </a:extLst>
          </p:cNvPr>
          <p:cNvGrpSpPr/>
          <p:nvPr/>
        </p:nvGrpSpPr>
        <p:grpSpPr>
          <a:xfrm>
            <a:off x="2699792" y="3182941"/>
            <a:ext cx="4500683" cy="1782603"/>
            <a:chOff x="5528103" y="2833904"/>
            <a:chExt cx="4500683" cy="1782603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7D8E847-1925-47DC-A7B0-8EBE8EAE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8103" y="2833904"/>
              <a:ext cx="4500683" cy="1782603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67BE56-A423-49B3-B362-627A6512D5F3}"/>
                </a:ext>
              </a:extLst>
            </p:cNvPr>
            <p:cNvSpPr/>
            <p:nvPr/>
          </p:nvSpPr>
          <p:spPr bwMode="auto">
            <a:xfrm>
              <a:off x="8460431" y="3573016"/>
              <a:ext cx="432743" cy="17565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8F6028F2-35B7-4758-B4D4-8D93DF06B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743" y="4221088"/>
            <a:ext cx="4132432" cy="231621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C11A590-4631-4744-B819-1076496A5CC0}"/>
              </a:ext>
            </a:extLst>
          </p:cNvPr>
          <p:cNvSpPr/>
          <p:nvPr/>
        </p:nvSpPr>
        <p:spPr bwMode="auto">
          <a:xfrm>
            <a:off x="6106878" y="6055162"/>
            <a:ext cx="1561465" cy="9690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6600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D86E474-56CB-4E0C-898A-63BCD3308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94B35D6-2962-48E6-8E04-ECB514DD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明細の入力（債務明細）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2347F0-597C-4DC1-A047-0B0B096013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債務明細についても、必要項目を入力する。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5E18849-DCD5-41AD-A1B8-81E078E73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24649"/>
            <a:ext cx="7632454" cy="524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14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68819EC-35F8-4726-A28F-D45E368F3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687BC9D-0AF3-4E39-9376-080267A2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シミュレート、転記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D14416-F27E-4B30-992D-D56531C69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すべての明細の入力が完了したら、伝票→シミュレートで、最終確認を行う。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578DB8-13B2-42D3-AE11-E62A0BA4E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69" b="5122"/>
          <a:stretch/>
        </p:blipFill>
        <p:spPr>
          <a:xfrm>
            <a:off x="466413" y="1597621"/>
            <a:ext cx="2736726" cy="211941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F1E3CCF-C314-4337-8112-044DAE45E267}"/>
              </a:ext>
            </a:extLst>
          </p:cNvPr>
          <p:cNvSpPr txBox="1"/>
          <p:nvPr/>
        </p:nvSpPr>
        <p:spPr>
          <a:xfrm>
            <a:off x="451480" y="4109544"/>
            <a:ext cx="4408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税額計算があれば、この段階で反映される。問題なければ、転記</a:t>
            </a:r>
            <a:r>
              <a:rPr lang="ja-JP" altLang="en-US" sz="1200" dirty="0"/>
              <a:t>。</a:t>
            </a:r>
            <a:endParaRPr kumimoji="1" lang="ja-JP" altLang="en-US" sz="12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75118E6-F8FF-45A3-8B94-192DE728A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1" y="6226960"/>
            <a:ext cx="2751658" cy="22803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EBCB21-4689-46BE-8AAF-F41EA24646F5}"/>
              </a:ext>
            </a:extLst>
          </p:cNvPr>
          <p:cNvSpPr txBox="1"/>
          <p:nvPr/>
        </p:nvSpPr>
        <p:spPr>
          <a:xfrm>
            <a:off x="5487653" y="4109544"/>
            <a:ext cx="3405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訂正する場合、リセットで入力可能状態に戻る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7887464-C2DE-4D8F-9317-BA3B25507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656" y="4436010"/>
            <a:ext cx="2229743" cy="1540247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68F3A2C-7B6E-4958-BED8-B4E5B4884FB6}"/>
              </a:ext>
            </a:extLst>
          </p:cNvPr>
          <p:cNvGrpSpPr/>
          <p:nvPr/>
        </p:nvGrpSpPr>
        <p:grpSpPr>
          <a:xfrm>
            <a:off x="466413" y="4360485"/>
            <a:ext cx="4408550" cy="1615772"/>
            <a:chOff x="466413" y="4360485"/>
            <a:chExt cx="4408550" cy="1615772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67652B05-C283-44EB-BB02-EE0120B99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413" y="4386542"/>
              <a:ext cx="4408550" cy="1589715"/>
            </a:xfrm>
            <a:prstGeom prst="rect">
              <a:avLst/>
            </a:prstGeom>
          </p:spPr>
        </p:pic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09310006-ADAD-4F4B-B623-1C211BEC17BD}"/>
                </a:ext>
              </a:extLst>
            </p:cNvPr>
            <p:cNvSpPr/>
            <p:nvPr/>
          </p:nvSpPr>
          <p:spPr bwMode="auto">
            <a:xfrm>
              <a:off x="1457183" y="4360485"/>
              <a:ext cx="216024" cy="21140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56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E5F6941-4EC6-4BE0-9115-0619D7FDC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AB07594-25DF-40CF-A1BB-FD970F08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転記キー（特殊仕訳）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83E5B0-27DA-400C-9C70-CE8D25BF3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得意先で売掛金以外（未収入金等）、または仕入先で買掛金以外（未払費用等）を転記する場合、転記キーの</a:t>
            </a:r>
            <a:r>
              <a:rPr lang="en-US" altLang="ja-JP" dirty="0"/>
              <a:t>2</a:t>
            </a:r>
            <a:r>
              <a:rPr lang="ja-JP" altLang="en-US" dirty="0"/>
              <a:t>桁目を</a:t>
            </a:r>
            <a:r>
              <a:rPr lang="en-US" altLang="ja-JP" dirty="0"/>
              <a:t>9</a:t>
            </a:r>
            <a:r>
              <a:rPr lang="ja-JP" altLang="en-US" dirty="0"/>
              <a:t>にしたうえで、次ページの特殊仕訳コードを入力する。</a:t>
            </a:r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88C00683-8956-4F65-AEA3-E8DAC3C2F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918551"/>
              </p:ext>
            </p:extLst>
          </p:nvPr>
        </p:nvGraphicFramePr>
        <p:xfrm>
          <a:off x="893676" y="1720215"/>
          <a:ext cx="7356648" cy="4289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678324">
                  <a:extLst>
                    <a:ext uri="{9D8B030D-6E8A-4147-A177-3AD203B41FA5}">
                      <a16:colId xmlns:a16="http://schemas.microsoft.com/office/drawing/2014/main" val="1170894893"/>
                    </a:ext>
                  </a:extLst>
                </a:gridCol>
                <a:gridCol w="3678324">
                  <a:extLst>
                    <a:ext uri="{9D8B030D-6E8A-4147-A177-3AD203B41FA5}">
                      <a16:colId xmlns:a16="http://schemas.microsoft.com/office/drawing/2014/main" val="813900313"/>
                    </a:ext>
                  </a:extLst>
                </a:gridCol>
              </a:tblGrid>
              <a:tr h="5362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借方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貸方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141560"/>
                  </a:ext>
                </a:extLst>
              </a:tr>
              <a:tr h="5362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40</a:t>
                      </a:r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G/L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50</a:t>
                      </a:r>
                      <a:r>
                        <a:rPr kumimoji="1" lang="ja-JP" altLang="en-US" dirty="0"/>
                        <a:t>　</a:t>
                      </a:r>
                      <a:r>
                        <a:rPr kumimoji="1" lang="en-US" altLang="ja-JP" dirty="0"/>
                        <a:t>G/L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565955"/>
                  </a:ext>
                </a:extLst>
              </a:tr>
              <a:tr h="5362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01</a:t>
                      </a:r>
                      <a:r>
                        <a:rPr kumimoji="1" lang="ja-JP" altLang="en-US" dirty="0"/>
                        <a:t>　得意先 </a:t>
                      </a:r>
                      <a:r>
                        <a:rPr kumimoji="1" lang="en-US" altLang="ja-JP" dirty="0"/>
                        <a:t>- </a:t>
                      </a:r>
                      <a:r>
                        <a:rPr kumimoji="1" lang="ja-JP" altLang="en-US" dirty="0"/>
                        <a:t>売掛金</a:t>
                      </a:r>
                    </a:p>
                  </a:txBody>
                  <a:tcPr>
                    <a:solidFill>
                      <a:srgbClr val="FFF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r>
                        <a:rPr kumimoji="1" lang="ja-JP" altLang="en-US" dirty="0"/>
                        <a:t>　得意先 </a:t>
                      </a:r>
                      <a:r>
                        <a:rPr kumimoji="1" lang="en-US" altLang="ja-JP" dirty="0"/>
                        <a:t>- </a:t>
                      </a:r>
                      <a:r>
                        <a:rPr kumimoji="1" lang="ja-JP" altLang="en-US" dirty="0"/>
                        <a:t>売掛金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738798"/>
                  </a:ext>
                </a:extLst>
              </a:tr>
              <a:tr h="5362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21</a:t>
                      </a:r>
                      <a:r>
                        <a:rPr kumimoji="1" lang="ja-JP" altLang="en-US" dirty="0"/>
                        <a:t>　仕入先 </a:t>
                      </a:r>
                      <a:r>
                        <a:rPr kumimoji="1" lang="en-US" altLang="ja-JP" dirty="0"/>
                        <a:t>- </a:t>
                      </a:r>
                      <a:r>
                        <a:rPr kumimoji="1" lang="ja-JP" altLang="en-US" dirty="0"/>
                        <a:t>買掛金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31</a:t>
                      </a:r>
                      <a:r>
                        <a:rPr kumimoji="1" lang="ja-JP" altLang="en-US" dirty="0"/>
                        <a:t>　仕入先 </a:t>
                      </a:r>
                      <a:r>
                        <a:rPr kumimoji="1" lang="en-US" altLang="ja-JP" dirty="0"/>
                        <a:t>- </a:t>
                      </a:r>
                      <a:r>
                        <a:rPr kumimoji="1" lang="ja-JP" altLang="en-US" dirty="0"/>
                        <a:t>買掛金</a:t>
                      </a:r>
                    </a:p>
                  </a:txBody>
                  <a:tcPr>
                    <a:solidFill>
                      <a:srgbClr val="FF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12666"/>
                  </a:ext>
                </a:extLst>
              </a:tr>
              <a:tr h="53621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04811"/>
                  </a:ext>
                </a:extLst>
              </a:tr>
              <a:tr h="5362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特殊仕訳の場合：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070776"/>
                  </a:ext>
                </a:extLst>
              </a:tr>
              <a:tr h="5362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09</a:t>
                      </a:r>
                      <a:r>
                        <a:rPr kumimoji="1" lang="ja-JP" altLang="en-US" dirty="0"/>
                        <a:t>　得意先 </a:t>
                      </a:r>
                      <a:r>
                        <a:rPr kumimoji="1" lang="en-US" altLang="ja-JP" dirty="0"/>
                        <a:t>- </a:t>
                      </a:r>
                      <a:r>
                        <a:rPr kumimoji="1" lang="ja-JP" altLang="en-US" dirty="0"/>
                        <a:t>特殊仕訳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19</a:t>
                      </a:r>
                      <a:r>
                        <a:rPr kumimoji="1" lang="ja-JP" altLang="en-US" dirty="0"/>
                        <a:t>　得意先 </a:t>
                      </a:r>
                      <a:r>
                        <a:rPr kumimoji="1" lang="en-US" altLang="ja-JP" dirty="0"/>
                        <a:t>- </a:t>
                      </a:r>
                      <a:r>
                        <a:rPr kumimoji="1" lang="ja-JP" altLang="en-US" dirty="0"/>
                        <a:t>特殊仕訳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376"/>
                  </a:ext>
                </a:extLst>
              </a:tr>
              <a:tr h="5362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29</a:t>
                      </a:r>
                      <a:r>
                        <a:rPr kumimoji="1" lang="ja-JP" altLang="en-US" dirty="0"/>
                        <a:t>　仕入先 </a:t>
                      </a:r>
                      <a:r>
                        <a:rPr kumimoji="1" lang="en-US" altLang="ja-JP" dirty="0"/>
                        <a:t>- </a:t>
                      </a:r>
                      <a:r>
                        <a:rPr kumimoji="1" lang="ja-JP" altLang="en-US" dirty="0"/>
                        <a:t>特殊仕訳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39</a:t>
                      </a:r>
                      <a:r>
                        <a:rPr kumimoji="1" lang="ja-JP" altLang="en-US" dirty="0"/>
                        <a:t>　仕入先 </a:t>
                      </a:r>
                      <a:r>
                        <a:rPr kumimoji="1" lang="en-US" altLang="ja-JP" dirty="0"/>
                        <a:t>- </a:t>
                      </a:r>
                      <a:r>
                        <a:rPr kumimoji="1" lang="ja-JP" altLang="en-US" dirty="0"/>
                        <a:t>特殊仕訳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034649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EF8367-0F42-40B3-BEFE-A2266E2BE800}"/>
              </a:ext>
            </a:extLst>
          </p:cNvPr>
          <p:cNvSpPr/>
          <p:nvPr/>
        </p:nvSpPr>
        <p:spPr bwMode="auto">
          <a:xfrm>
            <a:off x="893676" y="4365104"/>
            <a:ext cx="7356648" cy="164479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43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B518CE7-D771-455F-95C9-0E8E753B3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260648"/>
            <a:ext cx="8642350" cy="6048672"/>
          </a:xfrm>
        </p:spPr>
        <p:txBody>
          <a:bodyPr/>
          <a:lstStyle/>
          <a:p>
            <a:r>
              <a:rPr lang="ja-JP" altLang="en-US" dirty="0"/>
              <a:t>はじめに</a:t>
            </a:r>
            <a:endParaRPr lang="en-US" altLang="ja-JP" dirty="0"/>
          </a:p>
          <a:p>
            <a:r>
              <a:rPr lang="ja-JP" altLang="en-US" dirty="0">
                <a:solidFill>
                  <a:srgbClr val="274DA8"/>
                </a:solidFill>
              </a:rPr>
              <a:t>基本操作</a:t>
            </a:r>
            <a:endParaRPr lang="en-US" altLang="ja-JP" dirty="0">
              <a:solidFill>
                <a:srgbClr val="274DA8"/>
              </a:solidFill>
            </a:endParaRPr>
          </a:p>
          <a:p>
            <a:pPr lvl="1"/>
            <a:r>
              <a:rPr lang="ja-JP" altLang="en-US" dirty="0"/>
              <a:t>インストール、ログオン</a:t>
            </a:r>
            <a:endParaRPr lang="en-US" altLang="ja-JP" dirty="0"/>
          </a:p>
          <a:p>
            <a:pPr lvl="1"/>
            <a:r>
              <a:rPr lang="ja-JP" altLang="en-US" dirty="0"/>
              <a:t>パスワードの変更</a:t>
            </a:r>
            <a:endParaRPr lang="en-US" altLang="ja-JP" dirty="0"/>
          </a:p>
          <a:p>
            <a:pPr lvl="1"/>
            <a:r>
              <a:rPr lang="ja-JP" altLang="en-US" dirty="0"/>
              <a:t>各種業務画面の起動方法</a:t>
            </a:r>
            <a:endParaRPr lang="en-US" altLang="ja-JP" dirty="0"/>
          </a:p>
          <a:p>
            <a:r>
              <a:rPr lang="ja-JP" altLang="en-US" dirty="0"/>
              <a:t>伝票のフローイメージ</a:t>
            </a:r>
            <a:endParaRPr lang="en-US" altLang="ja-JP" dirty="0"/>
          </a:p>
          <a:p>
            <a:r>
              <a:rPr lang="ja-JP" altLang="en-US" dirty="0"/>
              <a:t>伝票照会</a:t>
            </a:r>
            <a:endParaRPr lang="en-US" altLang="ja-JP" dirty="0"/>
          </a:p>
          <a:p>
            <a:r>
              <a:rPr lang="ja-JP" altLang="en-US" dirty="0"/>
              <a:t>伝票の入力</a:t>
            </a:r>
            <a:endParaRPr lang="en-US" altLang="ja-JP" dirty="0"/>
          </a:p>
          <a:p>
            <a:pPr lvl="1"/>
            <a:r>
              <a:rPr lang="ja-JP" altLang="en-US" dirty="0"/>
              <a:t>画面</a:t>
            </a:r>
            <a:endParaRPr lang="en-US" altLang="ja-JP" dirty="0"/>
          </a:p>
          <a:p>
            <a:pPr lvl="1"/>
            <a:r>
              <a:rPr lang="ja-JP" altLang="en-US" dirty="0"/>
              <a:t>転記キー</a:t>
            </a:r>
            <a:endParaRPr lang="en-US" altLang="ja-JP" dirty="0"/>
          </a:p>
          <a:p>
            <a:pPr lvl="1"/>
            <a:r>
              <a:rPr lang="ja-JP" altLang="en-US" dirty="0"/>
              <a:t>特殊仕訳</a:t>
            </a:r>
            <a:endParaRPr lang="en-US" altLang="ja-JP" dirty="0"/>
          </a:p>
          <a:p>
            <a:r>
              <a:rPr lang="ja-JP" altLang="en-US" dirty="0"/>
              <a:t>仕入先明細、消込管理</a:t>
            </a:r>
            <a:endParaRPr lang="en-US" altLang="ja-JP" dirty="0"/>
          </a:p>
          <a:p>
            <a:r>
              <a:rPr lang="ja-JP" altLang="en-US" dirty="0"/>
              <a:t>反対仕訳</a:t>
            </a:r>
            <a:endParaRPr lang="en-US" altLang="ja-JP" dirty="0"/>
          </a:p>
          <a:p>
            <a:r>
              <a:rPr lang="ja-JP" altLang="en-US" dirty="0"/>
              <a:t>各種レポート、照会機能</a:t>
            </a:r>
            <a:endParaRPr lang="en-US" altLang="ja-JP" dirty="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2D0B7241-599C-435B-819D-6C10DBBCE8BC}"/>
              </a:ext>
            </a:extLst>
          </p:cNvPr>
          <p:cNvSpPr txBox="1">
            <a:spLocks/>
          </p:cNvSpPr>
          <p:nvPr/>
        </p:nvSpPr>
        <p:spPr>
          <a:xfrm>
            <a:off x="7596336" y="6586538"/>
            <a:ext cx="1547664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FCEBB0-7918-47E7-A9D9-3491A0C77D89}" type="slidenum">
              <a:rPr lang="ja-JP" altLang="en-US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3498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C24D348-C9C6-41B7-82BC-0B428FC83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6336" y="6586538"/>
            <a:ext cx="1547664" cy="271462"/>
          </a:xfrm>
        </p:spPr>
        <p:txBody>
          <a:bodyPr/>
          <a:lstStyle/>
          <a:p>
            <a:fld id="{F0FCEBB0-7918-47E7-A9D9-3491A0C77D89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FF24BB4-CF7C-41E5-B462-D8969D18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7" y="184448"/>
            <a:ext cx="7777163" cy="463550"/>
          </a:xfrm>
        </p:spPr>
        <p:txBody>
          <a:bodyPr/>
          <a:lstStyle/>
          <a:p>
            <a:r>
              <a:rPr lang="ja-JP" altLang="en-US" dirty="0"/>
              <a:t>特殊仕訳コード</a:t>
            </a:r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5338C436-8EE5-4F45-88CF-8A0449E74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転記内容により、特殊仕訳コードを選択する。</a:t>
            </a: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4E67E212-AAD2-4991-BA62-0B6A605BE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467740"/>
              </p:ext>
            </p:extLst>
          </p:nvPr>
        </p:nvGraphicFramePr>
        <p:xfrm>
          <a:off x="1654860" y="1259455"/>
          <a:ext cx="4969096" cy="3624228"/>
        </p:xfrm>
        <a:graphic>
          <a:graphicData uri="http://schemas.openxmlformats.org/drawingml/2006/table">
            <a:tbl>
              <a:tblPr/>
              <a:tblGrid>
                <a:gridCol w="746374">
                  <a:extLst>
                    <a:ext uri="{9D8B030D-6E8A-4147-A177-3AD203B41FA5}">
                      <a16:colId xmlns:a16="http://schemas.microsoft.com/office/drawing/2014/main" val="1157418059"/>
                    </a:ext>
                  </a:extLst>
                </a:gridCol>
                <a:gridCol w="761046">
                  <a:extLst>
                    <a:ext uri="{9D8B030D-6E8A-4147-A177-3AD203B41FA5}">
                      <a16:colId xmlns:a16="http://schemas.microsoft.com/office/drawing/2014/main" val="2807269660"/>
                    </a:ext>
                  </a:extLst>
                </a:gridCol>
                <a:gridCol w="1004648">
                  <a:extLst>
                    <a:ext uri="{9D8B030D-6E8A-4147-A177-3AD203B41FA5}">
                      <a16:colId xmlns:a16="http://schemas.microsoft.com/office/drawing/2014/main" val="2170092965"/>
                    </a:ext>
                  </a:extLst>
                </a:gridCol>
                <a:gridCol w="1122843">
                  <a:extLst>
                    <a:ext uri="{9D8B030D-6E8A-4147-A177-3AD203B41FA5}">
                      <a16:colId xmlns:a16="http://schemas.microsoft.com/office/drawing/2014/main" val="3408208278"/>
                    </a:ext>
                  </a:extLst>
                </a:gridCol>
                <a:gridCol w="1334185">
                  <a:extLst>
                    <a:ext uri="{9D8B030D-6E8A-4147-A177-3AD203B41FA5}">
                      <a16:colId xmlns:a16="http://schemas.microsoft.com/office/drawing/2014/main" val="2933828495"/>
                    </a:ext>
                  </a:extLst>
                </a:gridCol>
              </a:tblGrid>
              <a:tr h="2253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名称</a:t>
                      </a:r>
                    </a:p>
                  </a:txBody>
                  <a:tcPr marL="83736" marR="83736" marT="41868" marB="418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コード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特殊仕訳コード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得意先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仕入先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09743"/>
                  </a:ext>
                </a:extLst>
              </a:tr>
              <a:tr h="1939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売掛金</a:t>
                      </a:r>
                    </a:p>
                  </a:txBody>
                  <a:tcPr marL="65934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5934" marR="6978" marT="69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113100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得意先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242554"/>
                  </a:ext>
                </a:extLst>
              </a:tr>
              <a:tr h="1939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前受金</a:t>
                      </a:r>
                    </a:p>
                  </a:txBody>
                  <a:tcPr marL="65934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5934" marR="6978" marT="69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416100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得意先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022894"/>
                  </a:ext>
                </a:extLst>
              </a:tr>
              <a:tr h="22651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仮受金売掛金</a:t>
                      </a:r>
                    </a:p>
                  </a:txBody>
                  <a:tcPr marL="83736" marR="83736" marT="41868" marB="418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441000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得意先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084601"/>
                  </a:ext>
                </a:extLst>
              </a:tr>
              <a:tr h="2103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固定資産売却未収金</a:t>
                      </a:r>
                    </a:p>
                  </a:txBody>
                  <a:tcPr marL="83736" marR="83736" marT="41868" marB="418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145150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得意先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889486"/>
                  </a:ext>
                </a:extLst>
              </a:tr>
              <a:tr h="1939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未収利息</a:t>
                      </a:r>
                    </a:p>
                  </a:txBody>
                  <a:tcPr marL="65934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5934" marR="6978" marT="69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145130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L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得意先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919471"/>
                  </a:ext>
                </a:extLst>
              </a:tr>
              <a:tr h="1939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未収入金</a:t>
                      </a:r>
                    </a:p>
                  </a:txBody>
                  <a:tcPr marL="65934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5934" marR="6978" marT="69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145100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得意先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125754"/>
                  </a:ext>
                </a:extLst>
              </a:tr>
              <a:tr h="22651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関係会社立替金</a:t>
                      </a:r>
                    </a:p>
                  </a:txBody>
                  <a:tcPr marL="83736" marR="83736" marT="41868" marB="418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147109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T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得意先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729705"/>
                  </a:ext>
                </a:extLst>
              </a:tr>
              <a:tr h="1939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受取手形</a:t>
                      </a:r>
                    </a:p>
                  </a:txBody>
                  <a:tcPr marL="65934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5934" marR="6978" marT="69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112110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W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得意先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880355"/>
                  </a:ext>
                </a:extLst>
              </a:tr>
              <a:tr h="1643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営業立替金</a:t>
                      </a:r>
                    </a:p>
                  </a:txBody>
                  <a:tcPr marL="83736" marR="83736" marT="41868" marB="418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147101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X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得意先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192250"/>
                  </a:ext>
                </a:extLst>
              </a:tr>
              <a:tr h="2258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買掛金</a:t>
                      </a:r>
                    </a:p>
                  </a:txBody>
                  <a:tcPr marL="65934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5934" marR="6978" marT="69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412100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　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仕入先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610360"/>
                  </a:ext>
                </a:extLst>
              </a:tr>
              <a:tr h="1939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未払費用</a:t>
                      </a:r>
                    </a:p>
                  </a:txBody>
                  <a:tcPr marL="65934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5934" marR="6978" marT="69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415100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仕入先</a:t>
                      </a: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社員）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607885"/>
                  </a:ext>
                </a:extLst>
              </a:tr>
              <a:tr h="1939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未払費用</a:t>
                      </a:r>
                    </a:p>
                  </a:txBody>
                  <a:tcPr marL="65934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5934" marR="6978" marT="69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415100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K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仕入先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790191"/>
                  </a:ext>
                </a:extLst>
              </a:tr>
              <a:tr h="1939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未払金</a:t>
                      </a:r>
                    </a:p>
                  </a:txBody>
                  <a:tcPr marL="65934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5934" marR="6978" marT="69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414100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仕入先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520898"/>
                  </a:ext>
                </a:extLst>
              </a:tr>
              <a:tr h="15905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未払金（有形固定資産）</a:t>
                      </a:r>
                    </a:p>
                  </a:txBody>
                  <a:tcPr marL="83736" marR="83736" marT="41868" marB="418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414300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Q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仕入先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882573"/>
                  </a:ext>
                </a:extLst>
              </a:tr>
              <a:tr h="2109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未払金（無形固定資産）</a:t>
                      </a:r>
                    </a:p>
                  </a:txBody>
                  <a:tcPr marL="83736" marR="83736" marT="41868" marB="4186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414400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仕入先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386444"/>
                  </a:ext>
                </a:extLst>
              </a:tr>
              <a:tr h="1939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支払手形</a:t>
                      </a:r>
                    </a:p>
                  </a:txBody>
                  <a:tcPr marL="65934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5934" marR="6978" marT="697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411100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W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仕入先</a:t>
                      </a:r>
                    </a:p>
                  </a:txBody>
                  <a:tcPr marL="6978" marR="6978" marT="6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438683"/>
                  </a:ext>
                </a:extLst>
              </a:tr>
            </a:tbl>
          </a:graphicData>
        </a:graphic>
      </p:graphicFrame>
      <p:pic>
        <p:nvPicPr>
          <p:cNvPr id="14" name="図 13">
            <a:extLst>
              <a:ext uri="{FF2B5EF4-FFF2-40B4-BE49-F238E27FC236}">
                <a16:creationId xmlns:a16="http://schemas.microsoft.com/office/drawing/2014/main" id="{6455A728-B4CB-42C1-8D9B-5178CBA0C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5310195"/>
            <a:ext cx="4106004" cy="40481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ED22872-0092-4680-9A94-5D475B02D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7" y="5285104"/>
            <a:ext cx="4534414" cy="45078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C6EEA9F-4700-4D9C-8F35-10DEFBABE4CC}"/>
              </a:ext>
            </a:extLst>
          </p:cNvPr>
          <p:cNvSpPr txBox="1"/>
          <p:nvPr/>
        </p:nvSpPr>
        <p:spPr>
          <a:xfrm>
            <a:off x="39292" y="5007886"/>
            <a:ext cx="3279462" cy="283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入力例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DA1F3DC-6491-4E78-92D4-AE07E2464789}"/>
              </a:ext>
            </a:extLst>
          </p:cNvPr>
          <p:cNvSpPr txBox="1"/>
          <p:nvPr/>
        </p:nvSpPr>
        <p:spPr>
          <a:xfrm>
            <a:off x="4595591" y="5007886"/>
            <a:ext cx="3279462" cy="283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比較：特殊</a:t>
            </a:r>
            <a:r>
              <a:rPr lang="ja-JP" altLang="en-US" sz="1200" dirty="0"/>
              <a:t>仕訳なし</a:t>
            </a:r>
            <a:endParaRPr kumimoji="1" lang="ja-JP" altLang="en-US" sz="12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75F90FB-1EE7-4D14-9AAC-B1E78645A374}"/>
              </a:ext>
            </a:extLst>
          </p:cNvPr>
          <p:cNvGrpSpPr/>
          <p:nvPr/>
        </p:nvGrpSpPr>
        <p:grpSpPr>
          <a:xfrm>
            <a:off x="110447" y="5804268"/>
            <a:ext cx="4475027" cy="669452"/>
            <a:chOff x="110447" y="5804268"/>
            <a:chExt cx="4475027" cy="66945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5FB81F0-BB2B-48EB-B87A-86FCFF928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47" y="5804268"/>
              <a:ext cx="4475027" cy="669452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5BE58C5-5F14-4BA3-8B33-39F17B20320C}"/>
                </a:ext>
              </a:extLst>
            </p:cNvPr>
            <p:cNvSpPr/>
            <p:nvPr/>
          </p:nvSpPr>
          <p:spPr bwMode="auto">
            <a:xfrm>
              <a:off x="3318754" y="6021288"/>
              <a:ext cx="1109230" cy="21602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2A27E1F-8AF9-45B2-98B5-FC71A112B3B6}"/>
              </a:ext>
            </a:extLst>
          </p:cNvPr>
          <p:cNvGrpSpPr/>
          <p:nvPr/>
        </p:nvGrpSpPr>
        <p:grpSpPr>
          <a:xfrm>
            <a:off x="4662776" y="5804268"/>
            <a:ext cx="4153097" cy="669452"/>
            <a:chOff x="4662776" y="5804268"/>
            <a:chExt cx="4153097" cy="669452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A4A0453-1794-4902-AFF7-ADF0E0FF0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3054"/>
            <a:stretch/>
          </p:blipFill>
          <p:spPr>
            <a:xfrm>
              <a:off x="4662776" y="5804268"/>
              <a:ext cx="4153097" cy="669452"/>
            </a:xfrm>
            <a:prstGeom prst="rect">
              <a:avLst/>
            </a:prstGeom>
          </p:spPr>
        </p:pic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4353C54-2A47-4D1C-8C63-432EA3C99758}"/>
                </a:ext>
              </a:extLst>
            </p:cNvPr>
            <p:cNvSpPr/>
            <p:nvPr/>
          </p:nvSpPr>
          <p:spPr bwMode="auto">
            <a:xfrm>
              <a:off x="7596188" y="6009318"/>
              <a:ext cx="1109230" cy="21602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03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B518CE7-D771-455F-95C9-0E8E753B3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260648"/>
            <a:ext cx="8642350" cy="6048672"/>
          </a:xfrm>
        </p:spPr>
        <p:txBody>
          <a:bodyPr/>
          <a:lstStyle/>
          <a:p>
            <a:r>
              <a:rPr lang="ja-JP" altLang="en-US" dirty="0"/>
              <a:t>はじめに</a:t>
            </a:r>
            <a:endParaRPr lang="en-US" altLang="ja-JP" dirty="0"/>
          </a:p>
          <a:p>
            <a:r>
              <a:rPr lang="ja-JP" altLang="en-US" dirty="0"/>
              <a:t>基本操作</a:t>
            </a:r>
            <a:endParaRPr lang="en-US" altLang="ja-JP" dirty="0"/>
          </a:p>
          <a:p>
            <a:pPr lvl="1"/>
            <a:r>
              <a:rPr lang="ja-JP" altLang="en-US" dirty="0"/>
              <a:t>インストール、ログオン</a:t>
            </a:r>
            <a:endParaRPr lang="en-US" altLang="ja-JP" dirty="0"/>
          </a:p>
          <a:p>
            <a:pPr lvl="1"/>
            <a:r>
              <a:rPr lang="ja-JP" altLang="en-US" dirty="0"/>
              <a:t>パスワードの変更</a:t>
            </a:r>
            <a:endParaRPr lang="en-US" altLang="ja-JP" dirty="0"/>
          </a:p>
          <a:p>
            <a:pPr lvl="1"/>
            <a:r>
              <a:rPr lang="ja-JP" altLang="en-US" dirty="0"/>
              <a:t>各種業務画面の起動方法</a:t>
            </a:r>
            <a:endParaRPr lang="en-US" altLang="ja-JP" dirty="0"/>
          </a:p>
          <a:p>
            <a:r>
              <a:rPr lang="ja-JP" altLang="en-US" dirty="0"/>
              <a:t>伝票のフローイメージ</a:t>
            </a:r>
            <a:endParaRPr lang="en-US" altLang="ja-JP" dirty="0"/>
          </a:p>
          <a:p>
            <a:r>
              <a:rPr lang="ja-JP" altLang="en-US" dirty="0"/>
              <a:t>伝票照会</a:t>
            </a:r>
            <a:endParaRPr lang="en-US" altLang="ja-JP" dirty="0"/>
          </a:p>
          <a:p>
            <a:r>
              <a:rPr lang="ja-JP" altLang="en-US" dirty="0"/>
              <a:t>伝票の入力</a:t>
            </a:r>
            <a:endParaRPr lang="en-US" altLang="ja-JP" dirty="0"/>
          </a:p>
          <a:p>
            <a:pPr lvl="1"/>
            <a:r>
              <a:rPr lang="ja-JP" altLang="en-US" dirty="0"/>
              <a:t>画面</a:t>
            </a:r>
            <a:endParaRPr lang="en-US" altLang="ja-JP" dirty="0"/>
          </a:p>
          <a:p>
            <a:pPr lvl="1"/>
            <a:r>
              <a:rPr lang="ja-JP" altLang="en-US" dirty="0"/>
              <a:t>転記キー</a:t>
            </a:r>
            <a:endParaRPr lang="en-US" altLang="ja-JP" dirty="0"/>
          </a:p>
          <a:p>
            <a:pPr lvl="1"/>
            <a:r>
              <a:rPr lang="ja-JP" altLang="en-US" dirty="0"/>
              <a:t>特殊仕訳</a:t>
            </a:r>
            <a:endParaRPr lang="en-US" altLang="ja-JP" dirty="0"/>
          </a:p>
          <a:p>
            <a:r>
              <a:rPr lang="ja-JP" altLang="en-US" dirty="0">
                <a:solidFill>
                  <a:srgbClr val="274DA8"/>
                </a:solidFill>
              </a:rPr>
              <a:t>仕入先明細、消込管理</a:t>
            </a:r>
            <a:endParaRPr lang="en-US" altLang="ja-JP" dirty="0">
              <a:solidFill>
                <a:srgbClr val="274DA8"/>
              </a:solidFill>
            </a:endParaRPr>
          </a:p>
          <a:p>
            <a:r>
              <a:rPr lang="ja-JP" altLang="en-US" dirty="0"/>
              <a:t>反対仕訳</a:t>
            </a:r>
            <a:endParaRPr lang="en-US" altLang="ja-JP" dirty="0"/>
          </a:p>
          <a:p>
            <a:r>
              <a:rPr lang="ja-JP" altLang="en-US" dirty="0"/>
              <a:t>各種レポート、照会機能</a:t>
            </a:r>
            <a:endParaRPr lang="en-US" altLang="ja-JP" dirty="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2D0B7241-599C-435B-819D-6C10DBBCE8BC}"/>
              </a:ext>
            </a:extLst>
          </p:cNvPr>
          <p:cNvSpPr txBox="1">
            <a:spLocks/>
          </p:cNvSpPr>
          <p:nvPr/>
        </p:nvSpPr>
        <p:spPr>
          <a:xfrm>
            <a:off x="7596336" y="6586538"/>
            <a:ext cx="1547664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FCEBB0-7918-47E7-A9D9-3491A0C77D89}" type="slidenum">
              <a:rPr lang="ja-JP" altLang="en-US"/>
              <a:pPr/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7300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2F0656-2F81-4132-9F85-A7EA88477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C1288E0-3343-465E-B75C-7964DD1E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仕入先明細照会 </a:t>
            </a:r>
            <a:r>
              <a:rPr lang="en-US" altLang="ja-JP" dirty="0"/>
              <a:t>(FBL1N)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6C7DC0-8872-405E-93EC-A8B86872CC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未消込明細をすべて照会。</a:t>
            </a:r>
            <a:r>
              <a:rPr kumimoji="1" lang="ja-JP" altLang="en-US" dirty="0"/>
              <a:t>計上した債務は、未消込明細（</a:t>
            </a:r>
            <a:r>
              <a:rPr kumimoji="1" lang="ja-JP" altLang="en-US" dirty="0">
                <a:solidFill>
                  <a:srgbClr val="FF0000"/>
                </a:solidFill>
              </a:rPr>
              <a:t>●</a:t>
            </a:r>
            <a:r>
              <a:rPr kumimoji="1" lang="ja-JP" altLang="en-US" dirty="0"/>
              <a:t>）として表示されている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3D5A955-7BC2-4458-850D-07EE0A23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63" y="4346802"/>
            <a:ext cx="7319902" cy="2133526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5279525-5243-4105-A90F-6AEE649787FE}"/>
              </a:ext>
            </a:extLst>
          </p:cNvPr>
          <p:cNvGrpSpPr/>
          <p:nvPr/>
        </p:nvGrpSpPr>
        <p:grpSpPr>
          <a:xfrm>
            <a:off x="246362" y="1196752"/>
            <a:ext cx="6761085" cy="2984276"/>
            <a:chOff x="246362" y="1196752"/>
            <a:chExt cx="6761085" cy="2984276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9E53F36A-6EB1-43E3-8077-E0AD3AFE5A22}"/>
                </a:ext>
              </a:extLst>
            </p:cNvPr>
            <p:cNvGrpSpPr/>
            <p:nvPr/>
          </p:nvGrpSpPr>
          <p:grpSpPr>
            <a:xfrm>
              <a:off x="246362" y="1196752"/>
              <a:ext cx="6761085" cy="2984276"/>
              <a:chOff x="246362" y="1196752"/>
              <a:chExt cx="6761085" cy="2984276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36967A59-1B74-41C3-8975-2493A429CE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1" r="-1186" b="40011"/>
              <a:stretch/>
            </p:blipFill>
            <p:spPr>
              <a:xfrm>
                <a:off x="246362" y="1196752"/>
                <a:ext cx="6125838" cy="2290467"/>
              </a:xfrm>
              <a:prstGeom prst="rect">
                <a:avLst/>
              </a:prstGeom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F6C33C7E-E2C5-4B3A-9EA2-BEB24FAB5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162" y="3564163"/>
                <a:ext cx="6053830" cy="485520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99A538E-5F41-486E-8602-1CE449B34809}"/>
                  </a:ext>
                </a:extLst>
              </p:cNvPr>
              <p:cNvSpPr txBox="1"/>
              <p:nvPr/>
            </p:nvSpPr>
            <p:spPr>
              <a:xfrm>
                <a:off x="2570462" y="3904029"/>
                <a:ext cx="44369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/>
                  <a:t>買掛金以外を含める場合、チェックする</a:t>
                </a:r>
              </a:p>
            </p:txBody>
          </p:sp>
        </p:grp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53E1256-18D3-473F-9E37-A38DF19BF7E0}"/>
                </a:ext>
              </a:extLst>
            </p:cNvPr>
            <p:cNvSpPr txBox="1"/>
            <p:nvPr/>
          </p:nvSpPr>
          <p:spPr>
            <a:xfrm>
              <a:off x="2587903" y="3152001"/>
              <a:ext cx="1264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/>
                <a:t>日付をクリア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967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C8D505E-A702-4A12-95C3-EC7C42361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598EB42-1A24-4487-8F8F-9BE0A659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支払の転記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AB5AAB-F6AE-417E-81F7-4DED5CC6F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債務明細同様、</a:t>
            </a:r>
            <a:r>
              <a:rPr kumimoji="1" lang="en-US" altLang="ja-JP" dirty="0"/>
              <a:t>F-02</a:t>
            </a:r>
            <a:r>
              <a:rPr lang="ja-JP" altLang="en-US" dirty="0"/>
              <a:t>で転記。内容：「</a:t>
            </a:r>
            <a:r>
              <a:rPr kumimoji="1" lang="ja-JP" altLang="en-US" dirty="0"/>
              <a:t>当座預金から、買掛金を支払った」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7AA93C9-9FE4-42D4-8A8F-D46E128B6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0" y="1412776"/>
            <a:ext cx="8274511" cy="28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28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2F0656-2F81-4132-9F85-A7EA88477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C1288E0-3343-465E-B75C-7964DD1E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消込 </a:t>
            </a:r>
            <a:r>
              <a:rPr lang="en-US" altLang="ja-JP" dirty="0"/>
              <a:t>- </a:t>
            </a:r>
            <a:r>
              <a:rPr lang="ja-JP" altLang="en-US" dirty="0"/>
              <a:t>仕入先明細照会 </a:t>
            </a:r>
            <a:r>
              <a:rPr lang="en-US" altLang="ja-JP" dirty="0"/>
              <a:t>(FBL1N)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6C7DC0-8872-405E-93EC-A8B86872CC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再度照会する。後</a:t>
            </a:r>
            <a:r>
              <a:rPr kumimoji="1" lang="ja-JP" altLang="en-US" dirty="0"/>
              <a:t>で転記した支払伝票も表示された。債務明細と支払で消込を行う。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CDEAB0B-5A1B-4D1A-A21F-4E64AC89C5E4}"/>
              </a:ext>
            </a:extLst>
          </p:cNvPr>
          <p:cNvGrpSpPr/>
          <p:nvPr/>
        </p:nvGrpSpPr>
        <p:grpSpPr>
          <a:xfrm>
            <a:off x="2771800" y="3645024"/>
            <a:ext cx="4460039" cy="723501"/>
            <a:chOff x="2843808" y="3587154"/>
            <a:chExt cx="3964479" cy="1031225"/>
          </a:xfrm>
        </p:grpSpPr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92925F92-EA42-4E05-BCB5-735E56CAB4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43808" y="3587154"/>
              <a:ext cx="0" cy="678866"/>
            </a:xfrm>
            <a:prstGeom prst="straightConnector1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4902"/>
                    <a:invGamma/>
                  </a:srgbClr>
                </a:gs>
                <a:gs pos="100000">
                  <a:srgbClr val="CCFFFF"/>
                </a:gs>
              </a:gsLst>
              <a:lin ang="5400000" scaled="1"/>
            </a:gradFill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215883E-173E-4332-B016-E3B3741D6045}"/>
                </a:ext>
              </a:extLst>
            </p:cNvPr>
            <p:cNvSpPr txBox="1"/>
            <p:nvPr/>
          </p:nvSpPr>
          <p:spPr>
            <a:xfrm>
              <a:off x="2864300" y="3697146"/>
              <a:ext cx="3943987" cy="921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/>
                <a:t>自動消込（本番機では毎日実行、検証機は手動実行）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手動消込（</a:t>
              </a:r>
              <a:r>
                <a:rPr kumimoji="1" lang="en-US" altLang="ja-JP" sz="1200" dirty="0"/>
                <a:t>F-44</a:t>
              </a:r>
              <a:r>
                <a:rPr kumimoji="1" lang="ja-JP" altLang="en-US" sz="1200" dirty="0"/>
                <a:t>等）</a:t>
              </a:r>
              <a:endParaRPr kumimoji="1" lang="en-US" altLang="ja-JP" sz="1200" dirty="0"/>
            </a:p>
            <a:p>
              <a:endParaRPr kumimoji="1" lang="ja-JP" altLang="en-US" sz="1200" dirty="0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5F7A87B-6AF1-4338-BBDB-9039F99BCD81}"/>
              </a:ext>
            </a:extLst>
          </p:cNvPr>
          <p:cNvGrpSpPr/>
          <p:nvPr/>
        </p:nvGrpSpPr>
        <p:grpSpPr>
          <a:xfrm>
            <a:off x="250825" y="4175838"/>
            <a:ext cx="8497639" cy="2318846"/>
            <a:chOff x="250825" y="3996232"/>
            <a:chExt cx="8497639" cy="2318846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2C79F1C-5685-48E0-ACEF-1955C5D3B6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68" b="3808"/>
            <a:stretch/>
          </p:blipFill>
          <p:spPr>
            <a:xfrm>
              <a:off x="250825" y="3996232"/>
              <a:ext cx="8497639" cy="2318846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A5E49A5-66A1-4FDE-8AD5-B1C3084459F1}"/>
                </a:ext>
              </a:extLst>
            </p:cNvPr>
            <p:cNvSpPr/>
            <p:nvPr/>
          </p:nvSpPr>
          <p:spPr bwMode="auto">
            <a:xfrm>
              <a:off x="579120" y="5373216"/>
              <a:ext cx="176456" cy="85212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5C54D5B-EC7E-4165-98DA-8E979132C7DA}"/>
              </a:ext>
            </a:extLst>
          </p:cNvPr>
          <p:cNvGrpSpPr/>
          <p:nvPr/>
        </p:nvGrpSpPr>
        <p:grpSpPr>
          <a:xfrm>
            <a:off x="250825" y="1268760"/>
            <a:ext cx="8197505" cy="2481718"/>
            <a:chOff x="250825" y="1268760"/>
            <a:chExt cx="8197505" cy="248171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B75E65D-7488-4046-B447-1B99F59F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825" y="1268760"/>
              <a:ext cx="8197505" cy="2481718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EBC1AAD1-0A26-4E4F-A246-1BF27FD1CCC1}"/>
                </a:ext>
              </a:extLst>
            </p:cNvPr>
            <p:cNvSpPr/>
            <p:nvPr/>
          </p:nvSpPr>
          <p:spPr bwMode="auto">
            <a:xfrm>
              <a:off x="579120" y="2666508"/>
              <a:ext cx="176456" cy="85212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698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EA1485D-A8F5-4355-B283-36379328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消込伝票の表示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10DF75-B443-45B4-A5B0-3DB4D0CDA7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消し込まれた伝票では、債務明細に「消込日付」と消込伝票番号が表示されている。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FD3078F-3C8F-4059-86A3-68AC517D0663}"/>
              </a:ext>
            </a:extLst>
          </p:cNvPr>
          <p:cNvGrpSpPr/>
          <p:nvPr/>
        </p:nvGrpSpPr>
        <p:grpSpPr>
          <a:xfrm>
            <a:off x="740593" y="1213189"/>
            <a:ext cx="7431807" cy="5140610"/>
            <a:chOff x="740593" y="1213189"/>
            <a:chExt cx="7431807" cy="514061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CCEF289-088A-4AF6-B5AD-214FB4DE1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593" y="1213189"/>
              <a:ext cx="7431807" cy="5140610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627A3582-DB77-4E2B-B0F3-784F18F1C768}"/>
                </a:ext>
              </a:extLst>
            </p:cNvPr>
            <p:cNvSpPr/>
            <p:nvPr/>
          </p:nvSpPr>
          <p:spPr bwMode="auto">
            <a:xfrm>
              <a:off x="777473" y="5218748"/>
              <a:ext cx="3416816" cy="2264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207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B518CE7-D771-455F-95C9-0E8E753B3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260648"/>
            <a:ext cx="8642350" cy="6048672"/>
          </a:xfrm>
        </p:spPr>
        <p:txBody>
          <a:bodyPr/>
          <a:lstStyle/>
          <a:p>
            <a:r>
              <a:rPr lang="ja-JP" altLang="en-US" dirty="0"/>
              <a:t>はじめに</a:t>
            </a:r>
            <a:endParaRPr lang="en-US" altLang="ja-JP" dirty="0"/>
          </a:p>
          <a:p>
            <a:r>
              <a:rPr lang="ja-JP" altLang="en-US" dirty="0"/>
              <a:t>基本操作</a:t>
            </a:r>
            <a:endParaRPr lang="en-US" altLang="ja-JP" dirty="0"/>
          </a:p>
          <a:p>
            <a:pPr lvl="1"/>
            <a:r>
              <a:rPr lang="ja-JP" altLang="en-US" dirty="0"/>
              <a:t>インストール、ログオン</a:t>
            </a:r>
            <a:endParaRPr lang="en-US" altLang="ja-JP" dirty="0"/>
          </a:p>
          <a:p>
            <a:pPr lvl="1"/>
            <a:r>
              <a:rPr lang="ja-JP" altLang="en-US" dirty="0"/>
              <a:t>パスワードの変更</a:t>
            </a:r>
            <a:endParaRPr lang="en-US" altLang="ja-JP" dirty="0"/>
          </a:p>
          <a:p>
            <a:pPr lvl="1"/>
            <a:r>
              <a:rPr lang="ja-JP" altLang="en-US" dirty="0"/>
              <a:t>各種業務画面の起動方法</a:t>
            </a:r>
            <a:endParaRPr lang="en-US" altLang="ja-JP" dirty="0"/>
          </a:p>
          <a:p>
            <a:r>
              <a:rPr lang="ja-JP" altLang="en-US" dirty="0"/>
              <a:t>伝票のフローイメージ</a:t>
            </a:r>
            <a:endParaRPr lang="en-US" altLang="ja-JP" dirty="0"/>
          </a:p>
          <a:p>
            <a:r>
              <a:rPr lang="ja-JP" altLang="en-US" dirty="0"/>
              <a:t>伝票照会</a:t>
            </a:r>
            <a:endParaRPr lang="en-US" altLang="ja-JP" dirty="0"/>
          </a:p>
          <a:p>
            <a:r>
              <a:rPr lang="ja-JP" altLang="en-US" dirty="0"/>
              <a:t>伝票の入力</a:t>
            </a:r>
            <a:endParaRPr lang="en-US" altLang="ja-JP" dirty="0"/>
          </a:p>
          <a:p>
            <a:pPr lvl="1"/>
            <a:r>
              <a:rPr lang="ja-JP" altLang="en-US" dirty="0"/>
              <a:t>画面</a:t>
            </a:r>
            <a:endParaRPr lang="en-US" altLang="ja-JP" dirty="0"/>
          </a:p>
          <a:p>
            <a:pPr lvl="1"/>
            <a:r>
              <a:rPr lang="ja-JP" altLang="en-US" dirty="0"/>
              <a:t>転記キー</a:t>
            </a:r>
            <a:endParaRPr lang="en-US" altLang="ja-JP" dirty="0"/>
          </a:p>
          <a:p>
            <a:pPr lvl="1"/>
            <a:r>
              <a:rPr lang="ja-JP" altLang="en-US" dirty="0"/>
              <a:t>特殊仕訳</a:t>
            </a:r>
            <a:endParaRPr lang="en-US" altLang="ja-JP" dirty="0"/>
          </a:p>
          <a:p>
            <a:r>
              <a:rPr lang="ja-JP" altLang="en-US" dirty="0"/>
              <a:t>仕入先明細、消込管理</a:t>
            </a:r>
            <a:endParaRPr lang="en-US" altLang="ja-JP" dirty="0"/>
          </a:p>
          <a:p>
            <a:r>
              <a:rPr lang="ja-JP" altLang="en-US" dirty="0">
                <a:solidFill>
                  <a:srgbClr val="274DA8"/>
                </a:solidFill>
              </a:rPr>
              <a:t>反対仕訳</a:t>
            </a:r>
            <a:endParaRPr lang="en-US" altLang="ja-JP" dirty="0">
              <a:solidFill>
                <a:srgbClr val="274DA8"/>
              </a:solidFill>
            </a:endParaRPr>
          </a:p>
          <a:p>
            <a:r>
              <a:rPr lang="ja-JP" altLang="en-US" dirty="0"/>
              <a:t>各種レポート、照会機能</a:t>
            </a:r>
            <a:endParaRPr lang="en-US" altLang="ja-JP" dirty="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2D0B7241-599C-435B-819D-6C10DBBCE8BC}"/>
              </a:ext>
            </a:extLst>
          </p:cNvPr>
          <p:cNvSpPr txBox="1">
            <a:spLocks/>
          </p:cNvSpPr>
          <p:nvPr/>
        </p:nvSpPr>
        <p:spPr>
          <a:xfrm>
            <a:off x="7596336" y="6586538"/>
            <a:ext cx="1547664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FCEBB0-7918-47E7-A9D9-3491A0C77D89}" type="slidenum">
              <a:rPr lang="ja-JP" altLang="en-US"/>
              <a:pPr/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0516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8BDC7E6-EC7B-40FE-86F1-F6A318905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1AAE239-E478-416A-988B-A7185BD9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反対仕訳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D54E64-2296-409A-BF21-05CD0687D4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dirty="0"/>
              <a:t>前提として、一度投入した仕訳は訂正・削除ができない。</a:t>
            </a:r>
            <a:br>
              <a:rPr lang="en-US" altLang="ja-JP" dirty="0"/>
            </a:br>
            <a:r>
              <a:rPr lang="ja-JP" altLang="en-US" sz="1400" dirty="0"/>
              <a:t>（テキスト項目、支払処理関連は変更可能）</a:t>
            </a:r>
            <a:endParaRPr lang="en-US" altLang="ja-JP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dirty="0"/>
              <a:t>通常の仕訳については、</a:t>
            </a:r>
            <a:r>
              <a:rPr kumimoji="1" lang="en-US" altLang="ja-JP" dirty="0"/>
              <a:t>FB08</a:t>
            </a:r>
            <a:r>
              <a:rPr kumimoji="1" lang="ja-JP" altLang="en-US" dirty="0"/>
              <a:t>（反対仕訳）</a:t>
            </a:r>
            <a:endParaRPr kumimoji="1"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消込済明細については、</a:t>
            </a:r>
            <a:r>
              <a:rPr lang="en-US" altLang="ja-JP" dirty="0"/>
              <a:t>FBRA</a:t>
            </a:r>
            <a:r>
              <a:rPr lang="ja-JP" altLang="en-US" dirty="0"/>
              <a:t>（消込済明細再登録）を使用する。</a:t>
            </a:r>
            <a:br>
              <a:rPr lang="en-US" altLang="ja-JP" dirty="0"/>
            </a:br>
            <a:r>
              <a:rPr lang="ja-JP" altLang="en-US" dirty="0"/>
              <a:t>反対仕訳伝票そのものの取消しも、このトランザクション。</a:t>
            </a:r>
            <a:endParaRPr lang="en-US" altLang="ja-JP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en-US" altLang="ja-JP" dirty="0"/>
              <a:t>FBRA</a:t>
            </a:r>
            <a:r>
              <a:rPr lang="ja-JP" altLang="en-US" dirty="0"/>
              <a:t>は、消込の解除のみ　または　消込解除の上、反対仕訳　を選択できる。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☞　先ほど作成した入金分の伝票（消込済）を、反対仕訳してみる。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6332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2664E19-C9E3-4518-8CDC-A9CEFFCD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FBRA </a:t>
            </a:r>
            <a:r>
              <a:rPr lang="ja-JP" altLang="en-US" dirty="0"/>
              <a:t>（消込済明細再登録）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F4D2F7-DCB2-4ACB-86ED-14B09EA42C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819006"/>
            <a:ext cx="8642350" cy="1467055"/>
          </a:xfrm>
        </p:spPr>
        <p:txBody>
          <a:bodyPr/>
          <a:lstStyle/>
          <a:p>
            <a:r>
              <a:rPr lang="en-US" altLang="ja-JP" dirty="0"/>
              <a:t>Save</a:t>
            </a:r>
            <a:r>
              <a:rPr lang="ja-JP" altLang="en-US" dirty="0"/>
              <a:t>ボタンを押してから、動作を選択することができる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①再登録のみ＝消込を外す。</a:t>
            </a:r>
            <a:endParaRPr lang="en-US" altLang="ja-JP" dirty="0"/>
          </a:p>
          <a:p>
            <a:r>
              <a:rPr lang="ja-JP" altLang="en-US" dirty="0"/>
              <a:t>②再登録と反対仕訳　＝　消込を外して、さらに反対仕訳する。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71118B4-628F-4B0E-943B-E6AC809DCA45}"/>
              </a:ext>
            </a:extLst>
          </p:cNvPr>
          <p:cNvGrpSpPr/>
          <p:nvPr/>
        </p:nvGrpSpPr>
        <p:grpSpPr>
          <a:xfrm>
            <a:off x="280773" y="2585572"/>
            <a:ext cx="5134692" cy="2525934"/>
            <a:chOff x="280773" y="1721476"/>
            <a:chExt cx="5134692" cy="252593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3CDAA98-C3F2-4537-A361-EE0B0F18A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773" y="1722933"/>
              <a:ext cx="5134692" cy="2524477"/>
            </a:xfrm>
            <a:prstGeom prst="rect">
              <a:avLst/>
            </a:prstGeom>
          </p:spPr>
        </p:pic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4B7DA7AD-7EEA-4D67-B11B-07FD60593A2C}"/>
                </a:ext>
              </a:extLst>
            </p:cNvPr>
            <p:cNvSpPr/>
            <p:nvPr/>
          </p:nvSpPr>
          <p:spPr bwMode="auto">
            <a:xfrm>
              <a:off x="2195736" y="1721476"/>
              <a:ext cx="286624" cy="28049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B96A0A38-09FC-4BAC-A51D-1AA04A71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149080"/>
            <a:ext cx="4620270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59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B518CE7-D771-455F-95C9-0E8E753B3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260648"/>
            <a:ext cx="8642350" cy="6048672"/>
          </a:xfrm>
        </p:spPr>
        <p:txBody>
          <a:bodyPr/>
          <a:lstStyle/>
          <a:p>
            <a:r>
              <a:rPr lang="ja-JP" altLang="en-US" dirty="0"/>
              <a:t>はじめに</a:t>
            </a:r>
            <a:endParaRPr lang="en-US" altLang="ja-JP" dirty="0"/>
          </a:p>
          <a:p>
            <a:r>
              <a:rPr lang="ja-JP" altLang="en-US" dirty="0"/>
              <a:t>基本操作</a:t>
            </a:r>
            <a:endParaRPr lang="en-US" altLang="ja-JP" dirty="0"/>
          </a:p>
          <a:p>
            <a:pPr lvl="1"/>
            <a:r>
              <a:rPr lang="ja-JP" altLang="en-US" dirty="0"/>
              <a:t>インストール、ログオン</a:t>
            </a:r>
            <a:endParaRPr lang="en-US" altLang="ja-JP" dirty="0"/>
          </a:p>
          <a:p>
            <a:pPr lvl="1"/>
            <a:r>
              <a:rPr lang="ja-JP" altLang="en-US" dirty="0"/>
              <a:t>パスワードの変更</a:t>
            </a:r>
            <a:endParaRPr lang="en-US" altLang="ja-JP" dirty="0"/>
          </a:p>
          <a:p>
            <a:pPr lvl="1"/>
            <a:r>
              <a:rPr lang="ja-JP" altLang="en-US" dirty="0"/>
              <a:t>各種業務画面の起動方法</a:t>
            </a:r>
            <a:endParaRPr lang="en-US" altLang="ja-JP" dirty="0"/>
          </a:p>
          <a:p>
            <a:r>
              <a:rPr lang="ja-JP" altLang="en-US" dirty="0"/>
              <a:t>伝票のフローイメージ</a:t>
            </a:r>
            <a:endParaRPr lang="en-US" altLang="ja-JP" dirty="0"/>
          </a:p>
          <a:p>
            <a:r>
              <a:rPr lang="ja-JP" altLang="en-US" dirty="0"/>
              <a:t>伝票照会</a:t>
            </a:r>
            <a:endParaRPr lang="en-US" altLang="ja-JP" dirty="0"/>
          </a:p>
          <a:p>
            <a:r>
              <a:rPr lang="ja-JP" altLang="en-US" dirty="0"/>
              <a:t>伝票の入力</a:t>
            </a:r>
            <a:endParaRPr lang="en-US" altLang="ja-JP" dirty="0"/>
          </a:p>
          <a:p>
            <a:pPr lvl="1"/>
            <a:r>
              <a:rPr lang="ja-JP" altLang="en-US" dirty="0"/>
              <a:t>画面</a:t>
            </a:r>
            <a:endParaRPr lang="en-US" altLang="ja-JP" dirty="0"/>
          </a:p>
          <a:p>
            <a:pPr lvl="1"/>
            <a:r>
              <a:rPr lang="ja-JP" altLang="en-US" dirty="0"/>
              <a:t>転記キー</a:t>
            </a:r>
            <a:endParaRPr lang="en-US" altLang="ja-JP" dirty="0"/>
          </a:p>
          <a:p>
            <a:pPr lvl="1"/>
            <a:r>
              <a:rPr lang="ja-JP" altLang="en-US" dirty="0"/>
              <a:t>特殊仕訳</a:t>
            </a:r>
            <a:endParaRPr lang="en-US" altLang="ja-JP" dirty="0"/>
          </a:p>
          <a:p>
            <a:r>
              <a:rPr lang="ja-JP" altLang="en-US" dirty="0"/>
              <a:t>仕入先明細、消込管理</a:t>
            </a:r>
            <a:endParaRPr lang="en-US" altLang="ja-JP" dirty="0"/>
          </a:p>
          <a:p>
            <a:r>
              <a:rPr lang="ja-JP" altLang="en-US" dirty="0"/>
              <a:t>反対仕訳</a:t>
            </a:r>
            <a:endParaRPr lang="en-US" altLang="ja-JP" dirty="0"/>
          </a:p>
          <a:p>
            <a:r>
              <a:rPr lang="ja-JP" altLang="en-US" dirty="0">
                <a:solidFill>
                  <a:srgbClr val="274DA8"/>
                </a:solidFill>
              </a:rPr>
              <a:t>各種レポート、照会機能</a:t>
            </a:r>
            <a:endParaRPr lang="en-US" altLang="ja-JP" dirty="0">
              <a:solidFill>
                <a:srgbClr val="274DA8"/>
              </a:solidFill>
            </a:endParaRPr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2D0B7241-599C-435B-819D-6C10DBBCE8BC}"/>
              </a:ext>
            </a:extLst>
          </p:cNvPr>
          <p:cNvSpPr txBox="1">
            <a:spLocks/>
          </p:cNvSpPr>
          <p:nvPr/>
        </p:nvSpPr>
        <p:spPr>
          <a:xfrm>
            <a:off x="7596336" y="6586538"/>
            <a:ext cx="1547664" cy="27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FCEBB0-7918-47E7-A9D9-3491A0C77D89}" type="slidenum">
              <a:rPr lang="ja-JP" altLang="en-US"/>
              <a:pPr/>
              <a:t>38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016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398055E-D626-40FD-9B23-EFA3D0182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A63A83-3D12-4215-8F49-6480E32F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インストール手順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943065-A5F9-486B-A960-1CB646B40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SAP GUI 8.00</a:t>
            </a:r>
            <a:r>
              <a:rPr lang="ja-JP" altLang="en-US" dirty="0"/>
              <a:t>をインストールする。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sz="2000" dirty="0"/>
              <a:t>&lt;</a:t>
            </a:r>
            <a:r>
              <a:rPr kumimoji="1" lang="ja-JP" altLang="en-US" sz="2000" dirty="0"/>
              <a:t>マニュアル</a:t>
            </a:r>
            <a:r>
              <a:rPr kumimoji="1" lang="en-US" altLang="ja-JP" sz="2000" dirty="0"/>
              <a:t>&gt;</a:t>
            </a:r>
          </a:p>
          <a:p>
            <a:pPr marL="0" indent="0">
              <a:buNone/>
            </a:pPr>
            <a:r>
              <a:rPr kumimoji="1" lang="en-US" altLang="ja-JP" sz="1400" dirty="0">
                <a:hlinkClick r:id="rId2"/>
              </a:rPr>
              <a:t>https://www7.nissin-tw.co.jp/softwaredownload/saperp/for_japan/SAPGUI_installation_manual(</a:t>
            </a:r>
            <a:r>
              <a:rPr kumimoji="1" lang="ja-JP" altLang="en-US" sz="1400" dirty="0">
                <a:hlinkClick r:id="rId2"/>
              </a:rPr>
              <a:t>日本語</a:t>
            </a:r>
            <a:r>
              <a:rPr kumimoji="1" lang="en-US" altLang="ja-JP" sz="1400" dirty="0">
                <a:hlinkClick r:id="rId2"/>
              </a:rPr>
              <a:t>).</a:t>
            </a:r>
            <a:r>
              <a:rPr kumimoji="1" lang="en-US" altLang="ja-JP" sz="1400" dirty="0" err="1">
                <a:hlinkClick r:id="rId2"/>
              </a:rPr>
              <a:t>xls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en-US" altLang="ja-JP" sz="1600" dirty="0"/>
              <a:t>Excel</a:t>
            </a:r>
            <a:r>
              <a:rPr lang="ja-JP" altLang="en-US" sz="1600" dirty="0"/>
              <a:t>と連携したプログラムがあるため、ファイルエクスプローラーや</a:t>
            </a:r>
            <a:r>
              <a:rPr lang="en-US" altLang="ja-JP" sz="1600" dirty="0"/>
              <a:t>Excel</a:t>
            </a:r>
            <a:r>
              <a:rPr lang="ja-JP" altLang="en-US" sz="1600" dirty="0"/>
              <a:t>の設定ももれなくお願いします。</a:t>
            </a:r>
            <a:endParaRPr kumimoji="1" lang="en-US" altLang="ja-JP" sz="16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&lt;SAPGUI</a:t>
            </a:r>
            <a:r>
              <a:rPr kumimoji="1" lang="ja-JP" altLang="en-US" sz="2000" dirty="0"/>
              <a:t>ダウンロード</a:t>
            </a:r>
            <a:r>
              <a:rPr kumimoji="1" lang="en-US" altLang="ja-JP" sz="2000" dirty="0"/>
              <a:t>&gt;</a:t>
            </a:r>
          </a:p>
          <a:p>
            <a:pPr marL="0" indent="0">
              <a:buNone/>
            </a:pPr>
            <a:r>
              <a:rPr kumimoji="1" lang="en-US" altLang="ja-JP" sz="1400" dirty="0">
                <a:hlinkClick r:id="rId3"/>
              </a:rPr>
              <a:t>https://www7.nissin-tw.co.jp/softwaredownload/saperp/SAPGUI8.00.zip</a:t>
            </a:r>
            <a:endParaRPr lang="en-US" altLang="ja-JP" sz="1400" dirty="0"/>
          </a:p>
          <a:p>
            <a:pPr marL="0" indent="0">
              <a:buNone/>
            </a:pPr>
            <a:endParaRPr kumimoji="1" lang="en-US" altLang="ja-JP" sz="1400" dirty="0"/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r>
              <a:rPr lang="ja-JP" altLang="en-US" sz="1400" dirty="0"/>
              <a:t>管理者パスワードは、</a:t>
            </a:r>
            <a:r>
              <a:rPr lang="en-US" altLang="ja-JP" sz="1400" dirty="0" err="1"/>
              <a:t>Astrux</a:t>
            </a:r>
            <a:r>
              <a:rPr lang="ja-JP" altLang="en-US" sz="1400" dirty="0"/>
              <a:t>参照。</a:t>
            </a:r>
            <a:endParaRPr lang="en-US" altLang="ja-JP" sz="1400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9067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BB03E6D-1443-47E6-AA5E-F9E8BB7D0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2A45DF0-34D1-4B51-8063-D4D3F34E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各種レポート、照会機能について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6BB1BD4-1915-4BCC-A18F-DBD019AE3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利益センタレポート </a:t>
            </a:r>
            <a:r>
              <a:rPr lang="en-US" altLang="ja-JP" dirty="0"/>
              <a:t>S_ALR_87013340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ja-JP" dirty="0"/>
              <a:t>G/L</a:t>
            </a:r>
            <a:r>
              <a:rPr lang="ja-JP" altLang="en-US" dirty="0"/>
              <a:t>勘定残高照会 </a:t>
            </a:r>
            <a:r>
              <a:rPr lang="en-US" altLang="ja-JP" dirty="0"/>
              <a:t>FS10N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dirty="0"/>
              <a:t>勘定コード明細照会 </a:t>
            </a:r>
            <a:r>
              <a:rPr kumimoji="1" lang="en-US" altLang="ja-JP" dirty="0"/>
              <a:t>FAGLL03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得意先明細 </a:t>
            </a:r>
            <a:r>
              <a:rPr lang="en-US" altLang="ja-JP" dirty="0"/>
              <a:t>FBL5N</a:t>
            </a:r>
            <a:r>
              <a:rPr lang="ja-JP" altLang="en-US" dirty="0"/>
              <a:t>、仕入先明細 </a:t>
            </a:r>
            <a:r>
              <a:rPr lang="en-US" altLang="ja-JP" dirty="0"/>
              <a:t>FBL1N</a:t>
            </a:r>
            <a:endParaRPr kumimoji="1" lang="en-US" altLang="ja-JP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>
              <a:lnSpc>
                <a:spcPct val="200000"/>
              </a:lnSpc>
            </a:pPr>
            <a:r>
              <a:rPr kumimoji="1" lang="ja-JP" altLang="en-US" dirty="0"/>
              <a:t>☞ 入力した伝票が反映されることを確認</a:t>
            </a:r>
          </a:p>
        </p:txBody>
      </p:sp>
    </p:spTree>
    <p:extLst>
      <p:ext uri="{BB962C8B-B14F-4D97-AF65-F5344CB8AC3E}">
        <p14:creationId xmlns:p14="http://schemas.microsoft.com/office/powerpoint/2010/main" val="2112340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3EDCEF2-F453-4A7D-994A-C6EFAE6F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80728"/>
            <a:ext cx="7777163" cy="1296140"/>
          </a:xfrm>
        </p:spPr>
        <p:txBody>
          <a:bodyPr/>
          <a:lstStyle/>
          <a:p>
            <a:r>
              <a:rPr lang="ja-JP" altLang="en-US" dirty="0"/>
              <a:t>ご清聴ありがとうございました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1EF8E9-4176-4148-A0A5-D0CFF86F2D19}"/>
              </a:ext>
            </a:extLst>
          </p:cNvPr>
          <p:cNvSpPr txBox="1"/>
          <p:nvPr/>
        </p:nvSpPr>
        <p:spPr>
          <a:xfrm>
            <a:off x="5004048" y="4293097"/>
            <a:ext cx="3888432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Verdana" pitchFamily="34" charset="0"/>
                <a:ea typeface="ＭＳ Ｐゴシック" pitchFamily="50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Verdana" pitchFamily="34" charset="0"/>
                <a:ea typeface="ＭＳ Ｐゴシック" pitchFamily="50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Verdana" pitchFamily="34" charset="0"/>
                <a:ea typeface="ＭＳ Ｐゴシック" pitchFamily="50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02500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02500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02500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702500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2000" b="0" dirty="0"/>
              <a:t>お問い合わせ先：</a:t>
            </a:r>
            <a:endParaRPr lang="en-US" altLang="ja-JP" sz="2000" b="0" dirty="0"/>
          </a:p>
          <a:p>
            <a:r>
              <a:rPr lang="ja-JP" altLang="en-US" sz="2000" b="0" dirty="0"/>
              <a:t>情報システム部　海外システム課</a:t>
            </a:r>
            <a:endParaRPr lang="en-US" altLang="ja-JP" sz="2000" b="0" dirty="0"/>
          </a:p>
          <a:p>
            <a:r>
              <a:rPr lang="ja-JP" altLang="en-US" sz="2000" b="0" dirty="0"/>
              <a:t>徳永　永山　安西</a:t>
            </a:r>
            <a:endParaRPr lang="en-US" altLang="ja-JP" sz="2000" b="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F44EE41-4630-4C04-83DA-BF8FA2BAF5A3}"/>
              </a:ext>
            </a:extLst>
          </p:cNvPr>
          <p:cNvSpPr txBox="1">
            <a:spLocks/>
          </p:cNvSpPr>
          <p:nvPr/>
        </p:nvSpPr>
        <p:spPr>
          <a:xfrm>
            <a:off x="250825" y="2564902"/>
            <a:ext cx="8642350" cy="14401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n"/>
              <a:defRPr kumimoji="1" sz="20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715963" indent="-354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l"/>
              <a:defRPr kumimoji="1" sz="16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077913" indent="-361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kumimoji="1" sz="16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ja-JP" altLang="en-US" kern="0" dirty="0"/>
              <a:t>付録：その他操作（</a:t>
            </a:r>
            <a:r>
              <a:rPr lang="en-US" altLang="ja-JP" kern="0" dirty="0"/>
              <a:t>Tips</a:t>
            </a:r>
            <a:r>
              <a:rPr lang="ja-JP" altLang="en-US" kern="0" dirty="0"/>
              <a:t>）</a:t>
            </a:r>
            <a:endParaRPr lang="en-US" altLang="ja-JP" kern="0" dirty="0"/>
          </a:p>
        </p:txBody>
      </p:sp>
    </p:spTree>
    <p:extLst>
      <p:ext uri="{BB962C8B-B14F-4D97-AF65-F5344CB8AC3E}">
        <p14:creationId xmlns:p14="http://schemas.microsoft.com/office/powerpoint/2010/main" val="50517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A73F8EB-6690-459E-BB42-56A87B60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トランザクションコード入力欄への移動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DC8C57-8D7C-4CA4-BAD7-EAA5844F0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Ctrl + / </a:t>
            </a:r>
            <a:r>
              <a:rPr lang="ja-JP" altLang="en-US" dirty="0"/>
              <a:t>で、カーソルを移動することができます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0C5EB8-F93F-441C-8B31-20C997973EB5}"/>
              </a:ext>
            </a:extLst>
          </p:cNvPr>
          <p:cNvSpPr txBox="1"/>
          <p:nvPr/>
        </p:nvSpPr>
        <p:spPr>
          <a:xfrm>
            <a:off x="5478135" y="2802403"/>
            <a:ext cx="29523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否定、大小比較も設定可能。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EBB495F-2A91-4824-87F6-3EFAD02E4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8" y="1583172"/>
            <a:ext cx="8535140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88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A73F8EB-6690-459E-BB42-56A87B60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複数の検索条件を設定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BEAD112-8D4C-4F3B-995E-908DA3D1A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151981"/>
            <a:ext cx="7561535" cy="817300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4E6FA87-1980-41CA-BBC6-7B036A764339}"/>
              </a:ext>
            </a:extLst>
          </p:cNvPr>
          <p:cNvGrpSpPr/>
          <p:nvPr/>
        </p:nvGrpSpPr>
        <p:grpSpPr>
          <a:xfrm>
            <a:off x="379837" y="2140289"/>
            <a:ext cx="8709815" cy="4340039"/>
            <a:chOff x="379837" y="2140289"/>
            <a:chExt cx="8709815" cy="4340039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886854F1-F61E-4FAD-AB3B-5016B4AE4B0C}"/>
                </a:ext>
              </a:extLst>
            </p:cNvPr>
            <p:cNvGrpSpPr/>
            <p:nvPr/>
          </p:nvGrpSpPr>
          <p:grpSpPr>
            <a:xfrm>
              <a:off x="379837" y="2140289"/>
              <a:ext cx="8709815" cy="4340039"/>
              <a:chOff x="379837" y="2140289"/>
              <a:chExt cx="8709815" cy="4340039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AC5FFE56-AB00-4997-8922-B396F35BB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837" y="2140289"/>
                <a:ext cx="6200885" cy="3233795"/>
              </a:xfrm>
              <a:prstGeom prst="rect">
                <a:avLst/>
              </a:prstGeom>
            </p:spPr>
          </p:pic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4D41D1D7-FBA5-472B-ADD8-CBEB5C80C2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5794" y="2853144"/>
                <a:ext cx="3673858" cy="3627184"/>
              </a:xfrm>
              <a:prstGeom prst="rect">
                <a:avLst/>
              </a:prstGeom>
            </p:spPr>
          </p:pic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D484F984-3935-4507-8828-7BAADDBF57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27584" y="3757186"/>
                <a:ext cx="5112568" cy="155869"/>
              </a:xfrm>
              <a:prstGeom prst="line">
                <a:avLst/>
              </a:prstGeom>
              <a:gradFill rotWithShape="1">
                <a:gsLst>
                  <a:gs pos="0">
                    <a:srgbClr val="CCFFFF"/>
                  </a:gs>
                  <a:gs pos="50000">
                    <a:srgbClr val="CCFFFF">
                      <a:gamma/>
                      <a:tint val="34902"/>
                      <a:invGamma/>
                    </a:srgbClr>
                  </a:gs>
                  <a:gs pos="100000">
                    <a:srgbClr val="CCFFFF"/>
                  </a:gs>
                </a:gsLst>
                <a:lin ang="5400000" scaled="1"/>
              </a:gradFill>
              <a:ln w="28575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6D324B45-1BD4-4AB9-9514-51F2BBED7B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5405" y="3460139"/>
              <a:ext cx="262179" cy="297047"/>
            </a:xfrm>
            <a:prstGeom prst="line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4902"/>
                    <a:invGamma/>
                  </a:srgbClr>
                </a:gs>
                <a:gs pos="100000">
                  <a:srgbClr val="CCFFFF"/>
                </a:gs>
              </a:gsLst>
              <a:lin ang="5400000" scaled="1"/>
            </a:gradFill>
            <a:ln w="28575" cap="flat" cmpd="sng" algn="ctr">
              <a:solidFill>
                <a:srgbClr val="0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0C5EB8-F93F-441C-8B31-20C997973EB5}"/>
              </a:ext>
            </a:extLst>
          </p:cNvPr>
          <p:cNvSpPr txBox="1"/>
          <p:nvPr/>
        </p:nvSpPr>
        <p:spPr>
          <a:xfrm>
            <a:off x="5478135" y="2802403"/>
            <a:ext cx="29523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否定、大小比較も設定可能。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720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A73F8EB-6690-459E-BB42-56A87B60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エクセルダウンロード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DC8C57-8D7C-4CA4-BAD7-EAA5844F0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一覧画面は、一覧→エクスポートから　エクセル形式でのダウンロードが可能。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CE042BB-5C83-46D9-8025-5DFED0901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340768"/>
            <a:ext cx="8018007" cy="24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18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A73F8EB-6690-459E-BB42-56A87B60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明細入力　</a:t>
            </a:r>
            <a:r>
              <a:rPr lang="en-US" altLang="ja-JP" dirty="0"/>
              <a:t>– </a:t>
            </a:r>
            <a:r>
              <a:rPr lang="ja-JP" altLang="en-US" dirty="0"/>
              <a:t>残額をセット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DC8C57-8D7C-4CA4-BAD7-EAA5844F0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金額欄に</a:t>
            </a:r>
            <a:r>
              <a:rPr lang="en-US" altLang="ja-JP" dirty="0"/>
              <a:t>*</a:t>
            </a:r>
            <a:r>
              <a:rPr lang="ja-JP" altLang="en-US" dirty="0"/>
              <a:t>を入力すると、合計が合うような額が自動入力される。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8F5114D-C2B3-4D46-A6C8-A185615C9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1" y="1268760"/>
            <a:ext cx="5031684" cy="356669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A732A39-A21B-439E-BE10-B26C4318B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81" y="5157192"/>
            <a:ext cx="5079323" cy="110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51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75D3C5-63D4-4567-A566-50A9D1F89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45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12F353E-A026-4DBB-843E-179E0CD8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消込伝票の照会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9CBA795-33D1-4DFB-973C-44BF9249E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13" y="872808"/>
            <a:ext cx="7519062" cy="304624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13FA219-7460-4384-94D7-FC287CC04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32" y="4293096"/>
            <a:ext cx="7416824" cy="2181916"/>
          </a:xfrm>
          <a:prstGeom prst="rect">
            <a:avLst/>
          </a:prstGeom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5825130A-6E81-4711-8C3D-F0D47A21F4FC}"/>
              </a:ext>
            </a:extLst>
          </p:cNvPr>
          <p:cNvSpPr/>
          <p:nvPr/>
        </p:nvSpPr>
        <p:spPr bwMode="auto">
          <a:xfrm>
            <a:off x="4120024" y="3890052"/>
            <a:ext cx="360040" cy="432048"/>
          </a:xfrm>
          <a:prstGeom prst="downArrow">
            <a:avLst/>
          </a:prstGeom>
          <a:solidFill>
            <a:srgbClr val="006EC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584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398055E-D626-40FD-9B23-EFA3D0182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6336" y="6586538"/>
            <a:ext cx="1547664" cy="271462"/>
          </a:xfrm>
        </p:spPr>
        <p:txBody>
          <a:bodyPr/>
          <a:lstStyle/>
          <a:p>
            <a:fld id="{F0FCEBB0-7918-47E7-A9D9-3491A0C77D89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A63A83-3D12-4215-8F49-6480E32F4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7" y="184448"/>
            <a:ext cx="7777163" cy="463550"/>
          </a:xfrm>
        </p:spPr>
        <p:txBody>
          <a:bodyPr/>
          <a:lstStyle/>
          <a:p>
            <a:r>
              <a:rPr lang="ja-JP" altLang="en-US" dirty="0"/>
              <a:t>システム担当者向け追加設定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943065-A5F9-486B-A960-1CB646B40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819006"/>
            <a:ext cx="8642350" cy="737785"/>
          </a:xfrm>
        </p:spPr>
        <p:txBody>
          <a:bodyPr/>
          <a:lstStyle/>
          <a:p>
            <a:r>
              <a:rPr lang="ja-JP" altLang="en-US" dirty="0"/>
              <a:t>テーブルの項目ラベルを正しく表示できるよう、以下の設定を実施する。</a:t>
            </a:r>
            <a:endParaRPr lang="en-US" altLang="ja-JP" dirty="0"/>
          </a:p>
          <a:p>
            <a:r>
              <a:rPr lang="en-US" altLang="ja-JP" dirty="0"/>
              <a:t>T-Code: SE16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904E62-058C-4AC4-97E2-7AB5B01BC491}"/>
              </a:ext>
            </a:extLst>
          </p:cNvPr>
          <p:cNvSpPr/>
          <p:nvPr/>
        </p:nvSpPr>
        <p:spPr bwMode="auto">
          <a:xfrm>
            <a:off x="5724128" y="135216"/>
            <a:ext cx="1368152" cy="46355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システム</a:t>
            </a:r>
            <a:br>
              <a:rPr kumimoji="1" lang="en-US" altLang="ja-JP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</a:b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ＭＳ Ｐゴシック" pitchFamily="50" charset="-128"/>
              </a:rPr>
              <a:t>担当者向け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04B1A11-AB36-49BF-B52A-E0F7BE562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1127"/>
            <a:ext cx="2262851" cy="8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F89DA2-B492-4B73-A172-BD95A1077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75500"/>
            <a:ext cx="635933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9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47CEB93-7F18-4A37-A33F-87D667576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6336" y="6586538"/>
            <a:ext cx="1547664" cy="271462"/>
          </a:xfrm>
        </p:spPr>
        <p:txBody>
          <a:bodyPr/>
          <a:lstStyle/>
          <a:p>
            <a:fld id="{F0FCEBB0-7918-47E7-A9D9-3491A0C77D89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AA0A19C-FECF-419D-8814-BA99F747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7" y="184448"/>
            <a:ext cx="7777163" cy="463550"/>
          </a:xfrm>
        </p:spPr>
        <p:txBody>
          <a:bodyPr/>
          <a:lstStyle/>
          <a:p>
            <a:r>
              <a:rPr lang="ja-JP" altLang="en-US" dirty="0"/>
              <a:t>ログオン操作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5978F7-55F8-4F40-B85E-E7850B31B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819006"/>
            <a:ext cx="8642350" cy="1241842"/>
          </a:xfrm>
        </p:spPr>
        <p:txBody>
          <a:bodyPr/>
          <a:lstStyle/>
          <a:p>
            <a:r>
              <a:rPr lang="ja-JP" altLang="en-US" dirty="0"/>
              <a:t>ログオンする環境をダブルクリックして選択する</a:t>
            </a:r>
            <a:endParaRPr lang="en-US" altLang="ja-JP" dirty="0"/>
          </a:p>
          <a:p>
            <a:pPr lvl="1"/>
            <a:r>
              <a:rPr lang="ja-JP" altLang="en-US" dirty="0"/>
              <a:t>検証機：改修したプログラムのテストや、訓練に使うための環境。</a:t>
            </a:r>
            <a:br>
              <a:rPr lang="en-US" altLang="ja-JP" dirty="0"/>
            </a:br>
            <a:r>
              <a:rPr lang="ja-JP" altLang="en-US" dirty="0"/>
              <a:t>本番機とは独立しているので、伝票のほか、マスタの登録状況も異なる。</a:t>
            </a:r>
            <a:endParaRPr lang="en-US" altLang="ja-JP" dirty="0"/>
          </a:p>
          <a:p>
            <a:pPr lvl="1"/>
            <a:r>
              <a:rPr lang="ja-JP" altLang="en-US" dirty="0"/>
              <a:t>本番機：実際のデータを転記、表示するための環境</a:t>
            </a:r>
            <a:endParaRPr lang="en-US" altLang="ja-JP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5A9D68D-6E0E-498D-8544-D6883DCF7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8" r="27566" b="52395"/>
          <a:stretch/>
        </p:blipFill>
        <p:spPr>
          <a:xfrm>
            <a:off x="1587824" y="2247386"/>
            <a:ext cx="6008512" cy="403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6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2817B2A-5684-4671-943A-0BD391BE4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FCEBB0-7918-47E7-A9D9-3491A0C77D89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48CF8CD-BCEF-48F4-B192-BB6D4CB68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（推奨）本番機の色設定変更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9D7726C-440D-4CDC-A426-3341159465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本番機（</a:t>
            </a:r>
            <a:r>
              <a:rPr kumimoji="1" lang="en-US" altLang="ja-JP" dirty="0"/>
              <a:t>100</a:t>
            </a:r>
            <a:r>
              <a:rPr kumimoji="1" lang="ja-JP" altLang="en-US" dirty="0"/>
              <a:t>）のみ色設定を変更することで、誤操作の防止が期待できる。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858449-5DFE-45EF-B041-1F1E97E7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68" y="1472474"/>
            <a:ext cx="6590276" cy="1124284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639534D-28D1-42DB-B48F-8DCAA19E332A}"/>
              </a:ext>
            </a:extLst>
          </p:cNvPr>
          <p:cNvGrpSpPr/>
          <p:nvPr/>
        </p:nvGrpSpPr>
        <p:grpSpPr>
          <a:xfrm>
            <a:off x="498868" y="2714966"/>
            <a:ext cx="4324094" cy="3324028"/>
            <a:chOff x="498868" y="2714966"/>
            <a:chExt cx="4324094" cy="332402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4ADD28A-EC3C-4EA8-8AA0-0DC3F8A46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868" y="2714966"/>
              <a:ext cx="4324094" cy="3324028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8D3A2B2-4465-45A5-AB54-D45823E322C6}"/>
                </a:ext>
              </a:extLst>
            </p:cNvPr>
            <p:cNvSpPr/>
            <p:nvPr/>
          </p:nvSpPr>
          <p:spPr bwMode="auto">
            <a:xfrm>
              <a:off x="1835696" y="4149080"/>
              <a:ext cx="2880320" cy="100811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54D7E1-CAA8-4B95-84D1-B3237BCD4AFF}"/>
              </a:ext>
            </a:extLst>
          </p:cNvPr>
          <p:cNvSpPr txBox="1"/>
          <p:nvPr/>
        </p:nvSpPr>
        <p:spPr>
          <a:xfrm>
            <a:off x="5260756" y="451086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「システム設定」ではなく、</a:t>
            </a:r>
            <a:endParaRPr lang="en-US" altLang="ja-JP" dirty="0"/>
          </a:p>
          <a:p>
            <a:r>
              <a:rPr kumimoji="1" lang="en-US" altLang="ja-JP" dirty="0"/>
              <a:t>SAP Red </a:t>
            </a:r>
            <a:r>
              <a:rPr kumimoji="1" lang="ja-JP" altLang="en-US" dirty="0"/>
              <a:t>等</a:t>
            </a:r>
            <a:r>
              <a:rPr lang="ja-JP" altLang="en-US" dirty="0"/>
              <a:t>他の色に変更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161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21557F8-3B14-4DD3-908F-0098C91A2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6336" y="6586538"/>
            <a:ext cx="1547664" cy="271462"/>
          </a:xfrm>
        </p:spPr>
        <p:txBody>
          <a:bodyPr/>
          <a:lstStyle/>
          <a:p>
            <a:fld id="{F0FCEBB0-7918-47E7-A9D9-3491A0C77D89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A5E26-60D1-4C31-AAB4-1F794E80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7" y="184448"/>
            <a:ext cx="7777163" cy="463550"/>
          </a:xfrm>
        </p:spPr>
        <p:txBody>
          <a:bodyPr/>
          <a:lstStyle/>
          <a:p>
            <a:r>
              <a:rPr lang="ja-JP" altLang="en-US" dirty="0"/>
              <a:t>ログオン操作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9AB023-1D59-4462-92EE-23C350D32F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819006"/>
            <a:ext cx="8642350" cy="737785"/>
          </a:xfrm>
        </p:spPr>
        <p:txBody>
          <a:bodyPr/>
          <a:lstStyle/>
          <a:p>
            <a:r>
              <a:rPr lang="ja-JP" altLang="en-US" dirty="0"/>
              <a:t>ユーザー</a:t>
            </a:r>
            <a:r>
              <a:rPr lang="en-US" altLang="ja-JP" dirty="0"/>
              <a:t>ID,</a:t>
            </a:r>
            <a:r>
              <a:rPr lang="ja-JP" altLang="en-US" dirty="0"/>
              <a:t>パスワードを入力後、</a:t>
            </a:r>
            <a:r>
              <a:rPr lang="en-US" altLang="ja-JP" dirty="0"/>
              <a:t>ENTER</a:t>
            </a:r>
          </a:p>
          <a:p>
            <a:r>
              <a:rPr lang="ja-JP" altLang="en-US" dirty="0"/>
              <a:t>一定回数以上誤入力すると、アカウントがロックされるため注意。</a:t>
            </a:r>
            <a:endParaRPr lang="en-US" altLang="ja-JP" dirty="0"/>
          </a:p>
          <a:p>
            <a:r>
              <a:rPr lang="ja-JP" altLang="en-US" dirty="0"/>
              <a:t>ロック時は、情報システム部までメールにて連絡ください。</a:t>
            </a:r>
            <a:endParaRPr lang="en-US" altLang="ja-JP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F0A6AFA-D3F4-4D64-8346-792F621A55B7}"/>
              </a:ext>
            </a:extLst>
          </p:cNvPr>
          <p:cNvGrpSpPr/>
          <p:nvPr/>
        </p:nvGrpSpPr>
        <p:grpSpPr>
          <a:xfrm>
            <a:off x="935596" y="2003470"/>
            <a:ext cx="7272808" cy="4531408"/>
            <a:chOff x="539552" y="1633896"/>
            <a:chExt cx="8064896" cy="489113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ED7CD8A-1315-4E0B-80FC-8F7199A5B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633896"/>
              <a:ext cx="8064896" cy="4891137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0E418FAC-44F3-4C37-82D9-92C93FF96969}"/>
                </a:ext>
              </a:extLst>
            </p:cNvPr>
            <p:cNvSpPr/>
            <p:nvPr/>
          </p:nvSpPr>
          <p:spPr>
            <a:xfrm>
              <a:off x="2076525" y="2756261"/>
              <a:ext cx="928573" cy="3675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8" name="角丸四角形吹き出し 15">
              <a:extLst>
                <a:ext uri="{FF2B5EF4-FFF2-40B4-BE49-F238E27FC236}">
                  <a16:creationId xmlns:a16="http://schemas.microsoft.com/office/drawing/2014/main" id="{B4184D95-A35F-443F-B162-D4013E10EF82}"/>
                </a:ext>
              </a:extLst>
            </p:cNvPr>
            <p:cNvSpPr/>
            <p:nvPr/>
          </p:nvSpPr>
          <p:spPr>
            <a:xfrm>
              <a:off x="2732638" y="3440370"/>
              <a:ext cx="3356520" cy="671288"/>
            </a:xfrm>
            <a:prstGeom prst="wedgeRoundRectCallout">
              <a:avLst>
                <a:gd name="adj1" fmla="val -64185"/>
                <a:gd name="adj2" fmla="val -41509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100" dirty="0"/>
                <a:t>初期値：</a:t>
              </a:r>
              <a:r>
                <a:rPr lang="en-US" altLang="ja-JP" dirty="0"/>
                <a:t>JA</a:t>
              </a:r>
            </a:p>
            <a:p>
              <a:pPr algn="l"/>
              <a:r>
                <a:rPr kumimoji="1" lang="ja-JP" altLang="en-US" sz="1100" dirty="0"/>
                <a:t>英語環境でログインしたい場合、</a:t>
              </a:r>
              <a:r>
                <a:rPr kumimoji="1" lang="en-US" altLang="ja-JP" sz="1100" dirty="0"/>
                <a:t>EN</a:t>
              </a:r>
              <a:r>
                <a:rPr kumimoji="1" lang="ja-JP" altLang="en-US" sz="1100" dirty="0"/>
                <a:t>を指定する。</a:t>
              </a:r>
              <a:endParaRPr kumimoji="1" lang="en-US" altLang="ja-JP" sz="1100" dirty="0"/>
            </a:p>
            <a:p>
              <a:pPr algn="l"/>
              <a:endParaRPr kumimoji="1"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940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12C40AB-90D3-49F1-818A-C54F81FB8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96336" y="6586538"/>
            <a:ext cx="1547664" cy="271462"/>
          </a:xfrm>
        </p:spPr>
        <p:txBody>
          <a:bodyPr/>
          <a:lstStyle/>
          <a:p>
            <a:fld id="{F0FCEBB0-7918-47E7-A9D9-3491A0C77D89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7ED7C34-3A28-4047-A57E-3E07B6D8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7" y="184448"/>
            <a:ext cx="7777163" cy="463550"/>
          </a:xfrm>
        </p:spPr>
        <p:txBody>
          <a:bodyPr/>
          <a:lstStyle/>
          <a:p>
            <a:r>
              <a:rPr lang="ja-JP" altLang="en-US" dirty="0"/>
              <a:t>各種業務画面の起動方法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38E0D1A-6E2E-4D20-A1CF-9624FE611E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819006"/>
            <a:ext cx="8642350" cy="737785"/>
          </a:xfrm>
        </p:spPr>
        <p:txBody>
          <a:bodyPr/>
          <a:lstStyle/>
          <a:p>
            <a:r>
              <a:rPr lang="ja-JP" altLang="en-US" dirty="0"/>
              <a:t>トランザクションコードを入力し、</a:t>
            </a:r>
            <a:r>
              <a:rPr lang="en-US" altLang="ja-JP" dirty="0"/>
              <a:t>ENTER</a:t>
            </a:r>
            <a:r>
              <a:rPr lang="ja-JP" altLang="en-US" dirty="0"/>
              <a:t>を押下する。</a:t>
            </a:r>
            <a:endParaRPr lang="en-US" altLang="ja-JP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2B5CF59-7AA1-4742-9162-80CD18014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54887"/>
            <a:ext cx="4528339" cy="1328807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2A023B1-5769-4133-A7AB-80D7767C2ECC}"/>
              </a:ext>
            </a:extLst>
          </p:cNvPr>
          <p:cNvGrpSpPr/>
          <p:nvPr/>
        </p:nvGrpSpPr>
        <p:grpSpPr>
          <a:xfrm>
            <a:off x="683568" y="3560061"/>
            <a:ext cx="5760640" cy="3024336"/>
            <a:chOff x="1259632" y="1268760"/>
            <a:chExt cx="5913632" cy="3185436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1A42CAF-0203-44CB-956E-21CD2F47E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9632" y="1268760"/>
              <a:ext cx="5913632" cy="3185436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E9D5D45-9713-4CEF-BBBD-C6694FF3BC44}"/>
                </a:ext>
              </a:extLst>
            </p:cNvPr>
            <p:cNvSpPr/>
            <p:nvPr/>
          </p:nvSpPr>
          <p:spPr bwMode="auto">
            <a:xfrm>
              <a:off x="1824648" y="2213573"/>
              <a:ext cx="288032" cy="14401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F00D0D-2545-4A79-990F-539159FF9535}"/>
              </a:ext>
            </a:extLst>
          </p:cNvPr>
          <p:cNvSpPr txBox="1"/>
          <p:nvPr/>
        </p:nvSpPr>
        <p:spPr>
          <a:xfrm>
            <a:off x="250825" y="3010786"/>
            <a:ext cx="8642350" cy="463550"/>
          </a:xfrm>
          <a:prstGeom prst="rect">
            <a:avLst/>
          </a:prstGeom>
        </p:spPr>
        <p:txBody>
          <a:bodyPr/>
          <a:lstStyle>
            <a:lvl1pPr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defRPr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15963" indent="-3540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077913" indent="-361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accent1"/>
                </a:solidFill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ja-JP" altLang="en-US" dirty="0"/>
              <a:t>または、</a:t>
            </a:r>
            <a:r>
              <a:rPr lang="en-US" altLang="ja-JP" dirty="0"/>
              <a:t>SAP</a:t>
            </a:r>
            <a:r>
              <a:rPr lang="ja-JP" altLang="en-US" dirty="0"/>
              <a:t>メニューから該当するトランザクションを選び、ダブルクリックする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63359788"/>
      </p:ext>
    </p:extLst>
  </p:cSld>
  <p:clrMapOvr>
    <a:masterClrMapping/>
  </p:clrMapOvr>
</p:sld>
</file>

<file path=ppt/theme/theme1.xml><?xml version="1.0" encoding="utf-8"?>
<a:theme xmlns:a="http://schemas.openxmlformats.org/drawingml/2006/main" name="2_標準デザイン">
  <a:themeElements>
    <a:clrScheme name="日新20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4444"/>
      </a:accent1>
      <a:accent2>
        <a:srgbClr val="D35F10"/>
      </a:accent2>
      <a:accent3>
        <a:srgbClr val="FF6600"/>
      </a:accent3>
      <a:accent4>
        <a:srgbClr val="024C7D"/>
      </a:accent4>
      <a:accent5>
        <a:srgbClr val="05719F"/>
      </a:accent5>
      <a:accent6>
        <a:srgbClr val="5DA9C5"/>
      </a:accent6>
      <a:hlink>
        <a:srgbClr val="0563C1"/>
      </a:hlink>
      <a:folHlink>
        <a:srgbClr val="954F72"/>
      </a:folHlink>
    </a:clrScheme>
    <a:fontScheme name="MSPゴシック_Ari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CFFFF"/>
            </a:gs>
            <a:gs pos="50000">
              <a:srgbClr val="CCFFFF">
                <a:gamma/>
                <a:tint val="34902"/>
                <a:invGamma/>
              </a:srgbClr>
            </a:gs>
            <a:gs pos="100000">
              <a:srgbClr val="CCFFFF"/>
            </a:gs>
          </a:gsLst>
          <a:lin ang="5400000" scaled="1"/>
        </a:gradFill>
        <a:ln w="28575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303" tIns="45651" rIns="91303" bIns="45651" rtlCol="0"/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60530</TotalTime>
  <Words>2318</Words>
  <Application>Microsoft Office PowerPoint</Application>
  <PresentationFormat>画面に合わせる (4:3)</PresentationFormat>
  <Paragraphs>466</Paragraphs>
  <Slides>46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4" baseType="lpstr">
      <vt:lpstr>Meiryo UI</vt:lpstr>
      <vt:lpstr>ＭＳ Ｐゴシック</vt:lpstr>
      <vt:lpstr>游ゴシック</vt:lpstr>
      <vt:lpstr>Arial</vt:lpstr>
      <vt:lpstr>Calibri</vt:lpstr>
      <vt:lpstr>Verdana</vt:lpstr>
      <vt:lpstr>Wingdings</vt:lpstr>
      <vt:lpstr>2_標準デザイン</vt:lpstr>
      <vt:lpstr>SAP 日新グループ　標準会計システムの基礎</vt:lpstr>
      <vt:lpstr>はじめに</vt:lpstr>
      <vt:lpstr>PowerPoint プレゼンテーション</vt:lpstr>
      <vt:lpstr>インストール手順</vt:lpstr>
      <vt:lpstr>システム担当者向け追加設定</vt:lpstr>
      <vt:lpstr>ログオン操作</vt:lpstr>
      <vt:lpstr>（推奨）本番機の色設定変更</vt:lpstr>
      <vt:lpstr>ログオン操作</vt:lpstr>
      <vt:lpstr>各種業務画面の起動方法</vt:lpstr>
      <vt:lpstr>トランザクションコードの入力</vt:lpstr>
      <vt:lpstr>PowerPoint プレゼンテーション</vt:lpstr>
      <vt:lpstr>伝票のフローイメージ</vt:lpstr>
      <vt:lpstr>PowerPoint プレゼンテーション</vt:lpstr>
      <vt:lpstr>伝票照会</vt:lpstr>
      <vt:lpstr>伝票画面の見方</vt:lpstr>
      <vt:lpstr>伝票画面の見方（２）</vt:lpstr>
      <vt:lpstr>伝票画面の見方（３）</vt:lpstr>
      <vt:lpstr>PowerPoint プレゼンテーション</vt:lpstr>
      <vt:lpstr>伝票の入力 F-02</vt:lpstr>
      <vt:lpstr>転記キー（基本編）</vt:lpstr>
      <vt:lpstr>第一画面入力例</vt:lpstr>
      <vt:lpstr>明細の入力（PL科目）</vt:lpstr>
      <vt:lpstr>利益（原価）センタ、事業領域</vt:lpstr>
      <vt:lpstr>原価センタと事業領域の対応</vt:lpstr>
      <vt:lpstr>収益性Segment（収益科目）</vt:lpstr>
      <vt:lpstr>収益性Segment（費用科目）</vt:lpstr>
      <vt:lpstr>明細の入力（債務明細）</vt:lpstr>
      <vt:lpstr>シミュレート、転記</vt:lpstr>
      <vt:lpstr>転記キー（特殊仕訳）</vt:lpstr>
      <vt:lpstr>特殊仕訳コード</vt:lpstr>
      <vt:lpstr>PowerPoint プレゼンテーション</vt:lpstr>
      <vt:lpstr>仕入先明細照会 (FBL1N)</vt:lpstr>
      <vt:lpstr>支払の転記</vt:lpstr>
      <vt:lpstr>消込 - 仕入先明細照会 (FBL1N)</vt:lpstr>
      <vt:lpstr>消込伝票の表示</vt:lpstr>
      <vt:lpstr>PowerPoint プレゼンテーション</vt:lpstr>
      <vt:lpstr>反対仕訳</vt:lpstr>
      <vt:lpstr>FBRA （消込済明細再登録）</vt:lpstr>
      <vt:lpstr>PowerPoint プレゼンテーション</vt:lpstr>
      <vt:lpstr>各種レポート、照会機能について</vt:lpstr>
      <vt:lpstr>ご清聴ありがとうございました</vt:lpstr>
      <vt:lpstr>トランザクションコード入力欄への移動</vt:lpstr>
      <vt:lpstr>複数の検索条件を設定</vt:lpstr>
      <vt:lpstr>エクセルダウンロード</vt:lpstr>
      <vt:lpstr>明細入力　– 残額をセット</vt:lpstr>
      <vt:lpstr>消込伝票の照会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大芦 昭博</dc:creator>
  <cp:lastModifiedBy>Yuri Nagayama</cp:lastModifiedBy>
  <cp:revision>4131</cp:revision>
  <cp:lastPrinted>2024-05-23T00:38:57Z</cp:lastPrinted>
  <dcterms:created xsi:type="dcterms:W3CDTF">2020-05-05T03:43:18Z</dcterms:created>
  <dcterms:modified xsi:type="dcterms:W3CDTF">2025-11-18T02:46:00Z</dcterms:modified>
</cp:coreProperties>
</file>